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5"/>
  </p:handout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84" y="-25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97E5415-74DF-4252-8179-769FB31F8EC8}" type="datetimeFigureOut">
              <a:rPr lang="en-US" smtClean="0"/>
              <a:pPr/>
              <a:t>11/16/2010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27BCA3B-50F0-4B68-844B-954ADC775DB8}"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1D69934-8A84-472F-ADE6-CE932AC0C80B}" type="datetimeFigureOut">
              <a:rPr lang="en-US" smtClean="0"/>
              <a:pPr/>
              <a:t>11/16/2010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FE05B0-F028-4395-A70E-456DAA22DFB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D69934-8A84-472F-ADE6-CE932AC0C80B}" type="datetimeFigureOut">
              <a:rPr lang="en-US" smtClean="0"/>
              <a:pPr/>
              <a:t>11/16/2010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FE05B0-F028-4395-A70E-456DAA22DFB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D69934-8A84-472F-ADE6-CE932AC0C80B}" type="datetimeFigureOut">
              <a:rPr lang="en-US" smtClean="0"/>
              <a:pPr/>
              <a:t>11/16/2010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FE05B0-F028-4395-A70E-456DAA22DFB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D69934-8A84-472F-ADE6-CE932AC0C80B}" type="datetimeFigureOut">
              <a:rPr lang="en-US" smtClean="0"/>
              <a:pPr/>
              <a:t>11/16/2010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FE05B0-F028-4395-A70E-456DAA22DFB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D69934-8A84-472F-ADE6-CE932AC0C80B}" type="datetimeFigureOut">
              <a:rPr lang="en-US" smtClean="0"/>
              <a:pPr/>
              <a:t>11/16/2010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FE05B0-F028-4395-A70E-456DAA22DFB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1D69934-8A84-472F-ADE6-CE932AC0C80B}" type="datetimeFigureOut">
              <a:rPr lang="en-US" smtClean="0"/>
              <a:pPr/>
              <a:t>11/16/2010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FE05B0-F028-4395-A70E-456DAA22DFB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1D69934-8A84-472F-ADE6-CE932AC0C80B}" type="datetimeFigureOut">
              <a:rPr lang="en-US" smtClean="0"/>
              <a:pPr/>
              <a:t>11/16/2010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FE05B0-F028-4395-A70E-456DAA22DFB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1D69934-8A84-472F-ADE6-CE932AC0C80B}" type="datetimeFigureOut">
              <a:rPr lang="en-US" smtClean="0"/>
              <a:pPr/>
              <a:t>11/16/2010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FE05B0-F028-4395-A70E-456DAA22DFB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D69934-8A84-472F-ADE6-CE932AC0C80B}" type="datetimeFigureOut">
              <a:rPr lang="en-US" smtClean="0"/>
              <a:pPr/>
              <a:t>11/16/2010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FE05B0-F028-4395-A70E-456DAA22DFB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D69934-8A84-472F-ADE6-CE932AC0C80B}" type="datetimeFigureOut">
              <a:rPr lang="en-US" smtClean="0"/>
              <a:pPr/>
              <a:t>11/16/2010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FE05B0-F028-4395-A70E-456DAA22DFB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D69934-8A84-472F-ADE6-CE932AC0C80B}" type="datetimeFigureOut">
              <a:rPr lang="en-US" smtClean="0"/>
              <a:pPr/>
              <a:t>11/16/2010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FE05B0-F028-4395-A70E-456DAA22DFB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2D050">
                <a:alpha val="52000"/>
              </a:srgbClr>
            </a:gs>
            <a:gs pos="40000">
              <a:schemeClr val="bg2">
                <a:tint val="45000"/>
                <a:shade val="99000"/>
                <a:satMod val="350000"/>
              </a:schemeClr>
            </a:gs>
            <a:gs pos="100000">
              <a:schemeClr val="bg2">
                <a:shade val="20000"/>
                <a:satMod val="255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D69934-8A84-472F-ADE6-CE932AC0C80B}" type="datetimeFigureOut">
              <a:rPr lang="en-US" smtClean="0"/>
              <a:pPr/>
              <a:t>11/16/2010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FE05B0-F028-4395-A70E-456DAA22DFB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www.mathopenref.com/" TargetMode="External"/><Relationship Id="rId2" Type="http://schemas.openxmlformats.org/officeDocument/2006/relationships/hyperlink" Target="http://www.wikihow.com/" TargetMode="External"/><Relationship Id="rId1" Type="http://schemas.openxmlformats.org/officeDocument/2006/relationships/slideLayout" Target="../slideLayouts/slideLayout6.xml"/><Relationship Id="rId5" Type="http://schemas.openxmlformats.org/officeDocument/2006/relationships/hyperlink" Target="http://www.mathsisfun.com/" TargetMode="External"/><Relationship Id="rId4" Type="http://schemas.openxmlformats.org/officeDocument/2006/relationships/hyperlink" Target="http://www.worsleyschool.net/"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tvtropes.org/pmwiki/pmwiki.php/Main/MissionImpossible" TargetMode="External"/><Relationship Id="rId2" Type="http://schemas.openxmlformats.org/officeDocument/2006/relationships/hyperlink" Target="http://www.google.com/imgres?imgurl=http://static.tvtropes.org/pmwiki/pub/images/MITapeSelfDestruct.jpg&amp;imgrefurl=http://tvtropes.org/pmwiki/pmwiki.php/Main/ThisPageWillSelfDestruct&amp;usg=__1kWiXQKXFH-GfoUyHq0xEHyc9C0=&amp;h=240&amp;w=320&amp;sz=13&amp;hl=en&amp;start=1&amp;zoom=1&amp;um=1&amp;itbs=1&amp;tbnid=gugizGj7KorjVM:&amp;tbnh=89&amp;tbnw=118&amp;prev=/images?q=mission+impossible+tape+recorder+destroyed&amp;um=1&amp;hl=en&amp;rlz=1T4ADBF_enUS327US327&amp;tbs=isch:1" TargetMode="Externa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hyperlink" Target="http://www.hostasdirect.com/hostas-for-sale/hacksaw" TargetMode="External"/><Relationship Id="rId13"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6.jpeg"/><Relationship Id="rId12" Type="http://schemas.openxmlformats.org/officeDocument/2006/relationships/hyperlink" Target="http://www.hostasdirect.com/hostas-for-sale/the-razors-edge" TargetMode="External"/><Relationship Id="rId2" Type="http://schemas.openxmlformats.org/officeDocument/2006/relationships/hyperlink" Target="http://www.hostasdirect.com/hostas-for-sale/eye-declare" TargetMode="External"/><Relationship Id="rId1" Type="http://schemas.openxmlformats.org/officeDocument/2006/relationships/slideLayout" Target="../slideLayouts/slideLayout6.xml"/><Relationship Id="rId6" Type="http://schemas.openxmlformats.org/officeDocument/2006/relationships/hyperlink" Target="http://www.hostasdirect.com/hostas-for-sale/heavenly-tiara" TargetMode="External"/><Relationship Id="rId11" Type="http://schemas.openxmlformats.org/officeDocument/2006/relationships/image" Target="../media/image8.jpeg"/><Relationship Id="rId5" Type="http://schemas.openxmlformats.org/officeDocument/2006/relationships/image" Target="../media/image5.jpeg"/><Relationship Id="rId10" Type="http://schemas.openxmlformats.org/officeDocument/2006/relationships/hyperlink" Target="http://www.hostasdirect.com/hostas-for-sale/hadspen-blue" TargetMode="External"/><Relationship Id="rId4" Type="http://schemas.openxmlformats.org/officeDocument/2006/relationships/hyperlink" Target="http://www.hostasdirect.com/hostas-for-sale/golden-teacup" TargetMode="External"/><Relationship Id="rId9" Type="http://schemas.openxmlformats.org/officeDocument/2006/relationships/image" Target="../media/image7.jpeg"/></Relationships>
</file>

<file path=ppt/slides/_rels/slide6.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10.jpeg"/><Relationship Id="rId7" Type="http://schemas.openxmlformats.org/officeDocument/2006/relationships/hyperlink" Target="http://www.nathankramer.com/garden/plants/ferns/fern_christmas.jpg" TargetMode="External"/><Relationship Id="rId2" Type="http://schemas.openxmlformats.org/officeDocument/2006/relationships/hyperlink" Target="http://www.halcyonplants.co.uk/index.php?page=product_details&amp;product_id=360" TargetMode="External"/><Relationship Id="rId1" Type="http://schemas.openxmlformats.org/officeDocument/2006/relationships/slideLayout" Target="../slideLayouts/slideLayout6.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hyperlink" Target="http://www.halcyonplants.co.uk/index.php?page=product_details&amp;product_id=39"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hyperlink" Target="http://www.google.com/imgres?imgurl=http://twiki.di.uniroma1.it/~andrea/Tesi/MaurizioDiPietro-Origami3D/informazioni%20su%20web/origami/The%20Geometry%20Junkyard%20All%20Topics_file/ringel.gif&amp;imgrefurl=http://twiki.di.uniroma1.it/~andrea/Tesi/MaurizioDiPietro-Origami3D/informazioni%20su%20web/origami/The%20Geometry%20Junkyard%20All%20Topics.htm&amp;usg=__-lkx2V6bpHoBBBXIARHTq_uZ4T4=&amp;h=330&amp;w=373&amp;sz=10&amp;hl=en&amp;start=34&amp;zoom=1&amp;um=1&amp;itbs=1&amp;tbnid=4Vn1Y3snMxVdCM:&amp;tbnh=108&amp;tbnw=122&amp;prev=/images?q=geometric+circles&amp;start=20&amp;um=1&amp;hl=en&amp;sa=N&amp;rlz=1T4ADBF_enUS327US327&amp;ndsp=20&amp;tbs=isch:1"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MATHEMATICAL LANDSCAPING</a:t>
            </a:r>
            <a:endParaRPr lang="en-US" dirty="0"/>
          </a:p>
        </p:txBody>
      </p:sp>
      <p:sp>
        <p:nvSpPr>
          <p:cNvPr id="3" name="Subtitle 2"/>
          <p:cNvSpPr>
            <a:spLocks noGrp="1"/>
          </p:cNvSpPr>
          <p:nvPr>
            <p:ph type="subTitle" idx="1"/>
          </p:nvPr>
        </p:nvSpPr>
        <p:spPr/>
        <p:txBody>
          <a:bodyPr/>
          <a:lstStyle/>
          <a:p>
            <a:r>
              <a:rPr lang="en-US" dirty="0" smtClean="0"/>
              <a:t>Loreen Jordan</a:t>
            </a:r>
          </a:p>
          <a:p>
            <a:r>
              <a:rPr lang="en-US" dirty="0" smtClean="0"/>
              <a:t>MS 110 W1</a:t>
            </a:r>
          </a:p>
          <a:p>
            <a:r>
              <a:rPr lang="en-US" dirty="0" smtClean="0"/>
              <a:t>Professor Shari Lewis </a:t>
            </a:r>
            <a:endParaRPr lang="en-US" dirty="0"/>
          </a:p>
        </p:txBody>
      </p:sp>
      <p:pic>
        <p:nvPicPr>
          <p:cNvPr id="1026" name="Picture 2" descr="C:\Documents and Settings\ljordan\Local Settings\Temporary Internet Files\Content.IE5\8V2LE51D\MP900444562[1].jpg"/>
          <p:cNvPicPr>
            <a:picLocks noChangeAspect="1" noChangeArrowheads="1"/>
          </p:cNvPicPr>
          <p:nvPr/>
        </p:nvPicPr>
        <p:blipFill>
          <a:blip r:embed="rId2" cstate="print"/>
          <a:srcRect/>
          <a:stretch>
            <a:fillRect/>
          </a:stretch>
        </p:blipFill>
        <p:spPr bwMode="auto">
          <a:xfrm>
            <a:off x="3124200" y="228600"/>
            <a:ext cx="3048000" cy="2286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Now for the Math Stuff</a:t>
            </a:r>
            <a:br>
              <a:rPr lang="en-US" dirty="0" smtClean="0"/>
            </a:br>
            <a:endParaRPr lang="en-US" dirty="0"/>
          </a:p>
        </p:txBody>
      </p:sp>
      <p:sp>
        <p:nvSpPr>
          <p:cNvPr id="3" name="TextBox 2"/>
          <p:cNvSpPr txBox="1"/>
          <p:nvPr/>
        </p:nvSpPr>
        <p:spPr>
          <a:xfrm>
            <a:off x="838200" y="1219200"/>
            <a:ext cx="2743200" cy="4524315"/>
          </a:xfrm>
          <a:prstGeom prst="rect">
            <a:avLst/>
          </a:prstGeom>
          <a:noFill/>
        </p:spPr>
        <p:txBody>
          <a:bodyPr wrap="square" rtlCol="0">
            <a:spAutoFit/>
          </a:bodyPr>
          <a:lstStyle/>
          <a:p>
            <a:r>
              <a:rPr lang="en-US" dirty="0" smtClean="0"/>
              <a:t>When determining the area of a circle you will need to know either the radius or the diameter.  Lets say your plant is 24” in diameter what is the total area of this plant? </a:t>
            </a:r>
          </a:p>
          <a:p>
            <a:r>
              <a:rPr lang="en-US" dirty="0" smtClean="0"/>
              <a:t>The diameter is twice as much as the radius. </a:t>
            </a:r>
          </a:p>
          <a:p>
            <a:r>
              <a:rPr lang="en-US" dirty="0" smtClean="0"/>
              <a:t>24/2= 12   Your radius</a:t>
            </a:r>
          </a:p>
          <a:p>
            <a:r>
              <a:rPr lang="en-US" dirty="0" smtClean="0"/>
              <a:t>Area = radius squared times pi.  </a:t>
            </a:r>
          </a:p>
          <a:p>
            <a:r>
              <a:rPr lang="en-US" dirty="0" smtClean="0"/>
              <a:t>So the area of your plant will be 12 squared x 3.141 so the total area of your plant is 452.304 </a:t>
            </a:r>
            <a:endParaRPr lang="en-US" dirty="0"/>
          </a:p>
        </p:txBody>
      </p:sp>
      <p:sp>
        <p:nvSpPr>
          <p:cNvPr id="4" name="Flowchart: Connector 3"/>
          <p:cNvSpPr/>
          <p:nvPr/>
        </p:nvSpPr>
        <p:spPr>
          <a:xfrm>
            <a:off x="4038600" y="1828800"/>
            <a:ext cx="1447800" cy="19050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24”</a:t>
            </a:r>
          </a:p>
          <a:p>
            <a:pPr algn="ctr"/>
            <a:r>
              <a:rPr lang="en-US" sz="1200" dirty="0" smtClean="0"/>
              <a:t>diameter</a:t>
            </a:r>
            <a:endParaRPr lang="en-US" sz="1200" dirty="0"/>
          </a:p>
        </p:txBody>
      </p:sp>
      <p:cxnSp>
        <p:nvCxnSpPr>
          <p:cNvPr id="6" name="Straight Connector 5"/>
          <p:cNvCxnSpPr>
            <a:stCxn id="4" idx="2"/>
            <a:endCxn id="4" idx="6"/>
          </p:cNvCxnSpPr>
          <p:nvPr/>
        </p:nvCxnSpPr>
        <p:spPr>
          <a:xfrm rot="10800000" flipH="1">
            <a:off x="4038600" y="2781300"/>
            <a:ext cx="1447800" cy="0"/>
          </a:xfrm>
          <a:prstGeom prst="line">
            <a:avLst/>
          </a:prstGeom>
        </p:spPr>
        <p:style>
          <a:lnRef idx="1">
            <a:schemeClr val="dk1"/>
          </a:lnRef>
          <a:fillRef idx="0">
            <a:schemeClr val="dk1"/>
          </a:fillRef>
          <a:effectRef idx="0">
            <a:schemeClr val="dk1"/>
          </a:effectRef>
          <a:fontRef idx="minor">
            <a:schemeClr val="tx1"/>
          </a:fontRef>
        </p:style>
      </p:cxnSp>
      <p:sp>
        <p:nvSpPr>
          <p:cNvPr id="12" name="Flowchart: Connector 11"/>
          <p:cNvSpPr/>
          <p:nvPr/>
        </p:nvSpPr>
        <p:spPr>
          <a:xfrm>
            <a:off x="5867400" y="3733800"/>
            <a:ext cx="1524000" cy="1828800"/>
          </a:xfrm>
          <a:prstGeom prst="flowChartConnector">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dirty="0" smtClean="0"/>
              <a:t>12” radius</a:t>
            </a:r>
            <a:endParaRPr lang="en-US" dirty="0"/>
          </a:p>
        </p:txBody>
      </p:sp>
      <p:cxnSp>
        <p:nvCxnSpPr>
          <p:cNvPr id="16" name="Straight Connector 15"/>
          <p:cNvCxnSpPr>
            <a:endCxn id="12" idx="6"/>
          </p:cNvCxnSpPr>
          <p:nvPr/>
        </p:nvCxnSpPr>
        <p:spPr>
          <a:xfrm>
            <a:off x="6629400" y="4648200"/>
            <a:ext cx="762000" cy="0"/>
          </a:xfrm>
          <a:prstGeom prst="line">
            <a:avLst/>
          </a:prstGeom>
        </p:spPr>
        <p:style>
          <a:lnRef idx="1">
            <a:schemeClr val="dk1"/>
          </a:lnRef>
          <a:fillRef idx="0">
            <a:schemeClr val="dk1"/>
          </a:fillRef>
          <a:effectRef idx="0">
            <a:schemeClr val="dk1"/>
          </a:effectRef>
          <a:fontRef idx="minor">
            <a:schemeClr val="tx1"/>
          </a:fontRef>
        </p:style>
      </p:cxnSp>
      <p:sp>
        <p:nvSpPr>
          <p:cNvPr id="17" name="Flowchart: Connector 16"/>
          <p:cNvSpPr/>
          <p:nvPr/>
        </p:nvSpPr>
        <p:spPr>
          <a:xfrm>
            <a:off x="6781800" y="1066800"/>
            <a:ext cx="1447800" cy="1828800"/>
          </a:xfrm>
          <a:prstGeom prst="flowChartConnector">
            <a:avLst/>
          </a:prstGeom>
          <a:solidFill>
            <a:srgbClr val="00B0F0"/>
          </a:solidFill>
          <a:effectLst>
            <a:innerShdw blurRad="63500" dist="50800" dir="18900000">
              <a:prstClr val="black">
                <a:alpha val="50000"/>
              </a:prstClr>
            </a:innerShdw>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1200" dirty="0" smtClean="0"/>
              <a:t>The area is 452.304</a:t>
            </a:r>
            <a:endParaRPr lang="en-US" sz="1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Math to figure out</a:t>
            </a:r>
            <a:endParaRPr lang="en-US" dirty="0"/>
          </a:p>
        </p:txBody>
      </p:sp>
      <p:sp>
        <p:nvSpPr>
          <p:cNvPr id="3" name="TextBox 2"/>
          <p:cNvSpPr txBox="1"/>
          <p:nvPr/>
        </p:nvSpPr>
        <p:spPr>
          <a:xfrm>
            <a:off x="4876800" y="1600200"/>
            <a:ext cx="3048000" cy="4524315"/>
          </a:xfrm>
          <a:prstGeom prst="rect">
            <a:avLst/>
          </a:prstGeom>
          <a:noFill/>
        </p:spPr>
        <p:txBody>
          <a:bodyPr wrap="square" rtlCol="0">
            <a:spAutoFit/>
          </a:bodyPr>
          <a:lstStyle/>
          <a:p>
            <a:r>
              <a:rPr lang="en-US" dirty="0" smtClean="0"/>
              <a:t>To lay out a sprinkler system and your head is a 45 degrees you will need to figure the  area of the sector.   To do this you will need to create a fraction that has: the degrees from the sector’s central angle as the numerator, and 360 degrees as the denominator. </a:t>
            </a:r>
          </a:p>
          <a:p>
            <a:r>
              <a:rPr lang="en-US" dirty="0" smtClean="0"/>
              <a:t>Take the fractions down to lowest terms.  Figure out the radius of the circle.  Find the area of the circle.  Divide the area by 360, then multiply by the number degrees in the partial circle. </a:t>
            </a:r>
            <a:r>
              <a:rPr lang="en-US" sz="1200" dirty="0" smtClean="0"/>
              <a:t>(www.wikihom.com)</a:t>
            </a:r>
            <a:endParaRPr lang="en-US" sz="1200" dirty="0"/>
          </a:p>
        </p:txBody>
      </p:sp>
      <p:sp>
        <p:nvSpPr>
          <p:cNvPr id="4" name="Flowchart: Connector 3"/>
          <p:cNvSpPr/>
          <p:nvPr/>
        </p:nvSpPr>
        <p:spPr>
          <a:xfrm>
            <a:off x="838200" y="1828800"/>
            <a:ext cx="1828800" cy="22098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Sector  45 degrees</a:t>
            </a:r>
            <a:endParaRPr lang="en-US" sz="1000" dirty="0"/>
          </a:p>
        </p:txBody>
      </p:sp>
      <p:cxnSp>
        <p:nvCxnSpPr>
          <p:cNvPr id="8" name="Straight Connector 7"/>
          <p:cNvCxnSpPr/>
          <p:nvPr/>
        </p:nvCxnSpPr>
        <p:spPr>
          <a:xfrm rot="16200000" flipH="1">
            <a:off x="1181100" y="2324100"/>
            <a:ext cx="1143000" cy="0"/>
          </a:xfrm>
          <a:prstGeom prst="line">
            <a:avLst/>
          </a:prstGeom>
        </p:spPr>
        <p:style>
          <a:lnRef idx="1">
            <a:schemeClr val="dk1"/>
          </a:lnRef>
          <a:fillRef idx="0">
            <a:schemeClr val="dk1"/>
          </a:fillRef>
          <a:effectRef idx="0">
            <a:schemeClr val="dk1"/>
          </a:effectRef>
          <a:fontRef idx="minor">
            <a:schemeClr val="tx1"/>
          </a:fontRef>
        </p:style>
      </p:cxnSp>
      <p:cxnSp>
        <p:nvCxnSpPr>
          <p:cNvPr id="15" name="Straight Connector 14"/>
          <p:cNvCxnSpPr>
            <a:stCxn id="4" idx="7"/>
          </p:cNvCxnSpPr>
          <p:nvPr/>
        </p:nvCxnSpPr>
        <p:spPr>
          <a:xfrm rot="16200000" flipH="1" flipV="1">
            <a:off x="1704297" y="2200719"/>
            <a:ext cx="743183" cy="646578"/>
          </a:xfrm>
          <a:prstGeom prst="line">
            <a:avLst/>
          </a:prstGeom>
        </p:spPr>
        <p:style>
          <a:lnRef idx="1">
            <a:schemeClr val="dk1"/>
          </a:lnRef>
          <a:fillRef idx="0">
            <a:schemeClr val="dk1"/>
          </a:fillRef>
          <a:effectRef idx="0">
            <a:schemeClr val="dk1"/>
          </a:effectRef>
          <a:fontRef idx="minor">
            <a:schemeClr val="tx1"/>
          </a:fontRef>
        </p:style>
      </p:cxnSp>
      <p:sp>
        <p:nvSpPr>
          <p:cNvPr id="16" name="Flowchart: Connector 15"/>
          <p:cNvSpPr/>
          <p:nvPr/>
        </p:nvSpPr>
        <p:spPr>
          <a:xfrm>
            <a:off x="3048000" y="2286000"/>
            <a:ext cx="1676400" cy="22860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Diameter is 12 cm </a:t>
            </a:r>
            <a:endParaRPr lang="en-US" dirty="0"/>
          </a:p>
        </p:txBody>
      </p:sp>
      <p:cxnSp>
        <p:nvCxnSpPr>
          <p:cNvPr id="18" name="Straight Connector 17"/>
          <p:cNvCxnSpPr>
            <a:stCxn id="16" idx="0"/>
            <a:endCxn id="16" idx="4"/>
          </p:cNvCxnSpPr>
          <p:nvPr/>
        </p:nvCxnSpPr>
        <p:spPr>
          <a:xfrm rot="16200000" flipH="1">
            <a:off x="2743200" y="3429000"/>
            <a:ext cx="2286000" cy="0"/>
          </a:xfrm>
          <a:prstGeom prst="line">
            <a:avLst/>
          </a:prstGeom>
        </p:spPr>
        <p:style>
          <a:lnRef idx="1">
            <a:schemeClr val="dk1"/>
          </a:lnRef>
          <a:fillRef idx="0">
            <a:schemeClr val="dk1"/>
          </a:fillRef>
          <a:effectRef idx="0">
            <a:schemeClr val="dk1"/>
          </a:effectRef>
          <a:fontRef idx="minor">
            <a:schemeClr val="tx1"/>
          </a:fontRef>
        </p:style>
      </p:cxnSp>
      <p:sp>
        <p:nvSpPr>
          <p:cNvPr id="19" name="TextBox 18"/>
          <p:cNvSpPr txBox="1"/>
          <p:nvPr/>
        </p:nvSpPr>
        <p:spPr>
          <a:xfrm>
            <a:off x="685800" y="4495800"/>
            <a:ext cx="3962400" cy="1477328"/>
          </a:xfrm>
          <a:prstGeom prst="rect">
            <a:avLst/>
          </a:prstGeom>
          <a:noFill/>
        </p:spPr>
        <p:txBody>
          <a:bodyPr wrap="square" rtlCol="0">
            <a:spAutoFit/>
          </a:bodyPr>
          <a:lstStyle/>
          <a:p>
            <a:r>
              <a:rPr lang="en-US" dirty="0" smtClean="0"/>
              <a:t>Area of sector = 45/360(6) squared x pi</a:t>
            </a:r>
          </a:p>
          <a:p>
            <a:r>
              <a:rPr lang="en-US" dirty="0" smtClean="0"/>
              <a:t> </a:t>
            </a:r>
            <a:r>
              <a:rPr lang="en-US" dirty="0" smtClean="0"/>
              <a:t>                         = 1/8 (36) x pi</a:t>
            </a:r>
          </a:p>
          <a:p>
            <a:r>
              <a:rPr lang="en-US" dirty="0" smtClean="0"/>
              <a:t> </a:t>
            </a:r>
            <a:r>
              <a:rPr lang="en-US" dirty="0" smtClean="0"/>
              <a:t>                         = 36/8 pi</a:t>
            </a:r>
          </a:p>
          <a:p>
            <a:r>
              <a:rPr lang="en-US" dirty="0" smtClean="0"/>
              <a:t> </a:t>
            </a:r>
            <a:r>
              <a:rPr lang="en-US" dirty="0" smtClean="0"/>
              <a:t>                         = 36 x 3.1415/8</a:t>
            </a:r>
          </a:p>
          <a:p>
            <a:r>
              <a:rPr lang="en-US" dirty="0" smtClean="0"/>
              <a:t> </a:t>
            </a:r>
            <a:r>
              <a:rPr lang="en-US" dirty="0" smtClean="0"/>
              <a:t>                         = 14.136</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828803" y="-42"/>
          <a:ext cx="6553196" cy="6858041"/>
        </p:xfrm>
        <a:graphic>
          <a:graphicData uri="http://schemas.openxmlformats.org/drawingml/2006/table">
            <a:tbl>
              <a:tblPr/>
              <a:tblGrid>
                <a:gridCol w="252046"/>
                <a:gridCol w="252046"/>
                <a:gridCol w="252046"/>
                <a:gridCol w="252046"/>
                <a:gridCol w="252046"/>
                <a:gridCol w="252046"/>
                <a:gridCol w="252046"/>
                <a:gridCol w="252046"/>
                <a:gridCol w="252046"/>
                <a:gridCol w="252046"/>
                <a:gridCol w="252046"/>
                <a:gridCol w="252046"/>
                <a:gridCol w="252046"/>
                <a:gridCol w="252046"/>
                <a:gridCol w="252046"/>
                <a:gridCol w="252046"/>
                <a:gridCol w="252046"/>
                <a:gridCol w="252046"/>
                <a:gridCol w="252046"/>
                <a:gridCol w="252046"/>
                <a:gridCol w="252046"/>
                <a:gridCol w="252046"/>
                <a:gridCol w="252046"/>
                <a:gridCol w="252046"/>
                <a:gridCol w="252046"/>
                <a:gridCol w="252046"/>
              </a:tblGrid>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29397">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400" b="0" i="0" u="none" strike="noStrike" dirty="0">
                          <a:solidFill>
                            <a:srgbClr val="000000"/>
                          </a:solidFill>
                          <a:latin typeface="Calibri"/>
                        </a:rPr>
                        <a:t> </a:t>
                      </a:r>
                    </a:p>
                  </a:txBody>
                  <a:tcPr marL="3834" marR="3834" marT="3834"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bl>
          </a:graphicData>
        </a:graphic>
      </p:graphicFrame>
      <p:sp>
        <p:nvSpPr>
          <p:cNvPr id="4" name="TextBox 3"/>
          <p:cNvSpPr txBox="1"/>
          <p:nvPr/>
        </p:nvSpPr>
        <p:spPr>
          <a:xfrm>
            <a:off x="228600" y="609600"/>
            <a:ext cx="1295400" cy="1754326"/>
          </a:xfrm>
          <a:prstGeom prst="rect">
            <a:avLst/>
          </a:prstGeom>
          <a:noFill/>
        </p:spPr>
        <p:txBody>
          <a:bodyPr wrap="square" rtlCol="0">
            <a:spAutoFit/>
          </a:bodyPr>
          <a:lstStyle/>
          <a:p>
            <a:r>
              <a:rPr lang="en-US" dirty="0" smtClean="0">
                <a:solidFill>
                  <a:schemeClr val="bg1"/>
                </a:solidFill>
              </a:rPr>
              <a:t>You may use this grid to design your garden…. </a:t>
            </a:r>
          </a:p>
          <a:p>
            <a:r>
              <a:rPr lang="en-US" dirty="0" smtClean="0">
                <a:solidFill>
                  <a:schemeClr val="bg1"/>
                </a:solidFill>
              </a:rPr>
              <a:t>Have fun!</a:t>
            </a:r>
            <a:endParaRPr lang="en-US" dirty="0">
              <a:solidFill>
                <a:schemeClr val="bg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Helpful websites to use</a:t>
            </a:r>
            <a:br>
              <a:rPr lang="en-US" dirty="0" smtClean="0"/>
            </a:br>
            <a:endParaRPr lang="en-US" dirty="0"/>
          </a:p>
        </p:txBody>
      </p:sp>
      <p:sp>
        <p:nvSpPr>
          <p:cNvPr id="3" name="TextBox 2"/>
          <p:cNvSpPr txBox="1"/>
          <p:nvPr/>
        </p:nvSpPr>
        <p:spPr>
          <a:xfrm>
            <a:off x="3352800" y="1295400"/>
            <a:ext cx="5791200" cy="1754326"/>
          </a:xfrm>
          <a:prstGeom prst="rect">
            <a:avLst/>
          </a:prstGeom>
          <a:noFill/>
        </p:spPr>
        <p:txBody>
          <a:bodyPr wrap="square" rtlCol="0">
            <a:spAutoFit/>
          </a:bodyPr>
          <a:lstStyle/>
          <a:p>
            <a:r>
              <a:rPr lang="en-US" dirty="0" smtClean="0">
                <a:hlinkClick r:id="rId2"/>
              </a:rPr>
              <a:t>www.wikihow.com</a:t>
            </a:r>
            <a:endParaRPr lang="en-US" dirty="0" smtClean="0"/>
          </a:p>
          <a:p>
            <a:r>
              <a:rPr lang="en-US" dirty="0" smtClean="0">
                <a:hlinkClick r:id="rId3"/>
              </a:rPr>
              <a:t>www.mathopenref.com</a:t>
            </a:r>
            <a:endParaRPr lang="en-US" dirty="0" smtClean="0"/>
          </a:p>
          <a:p>
            <a:r>
              <a:rPr lang="en-US" dirty="0" smtClean="0">
                <a:hlinkClick r:id="rId4"/>
              </a:rPr>
              <a:t>www.worsleyschool.net</a:t>
            </a:r>
            <a:endParaRPr lang="en-US" dirty="0" smtClean="0"/>
          </a:p>
          <a:p>
            <a:r>
              <a:rPr lang="en-US" dirty="0" smtClean="0">
                <a:hlinkClick r:id="rId5"/>
              </a:rPr>
              <a:t>www.mathsisfun.com</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 !</a:t>
            </a:r>
            <a:endParaRPr lang="en-US" dirty="0"/>
          </a:p>
        </p:txBody>
      </p:sp>
      <p:sp>
        <p:nvSpPr>
          <p:cNvPr id="3" name="Content Placeholder 2"/>
          <p:cNvSpPr>
            <a:spLocks noGrp="1"/>
          </p:cNvSpPr>
          <p:nvPr>
            <p:ph idx="1"/>
          </p:nvPr>
        </p:nvSpPr>
        <p:spPr/>
        <p:txBody>
          <a:bodyPr/>
          <a:lstStyle/>
          <a:p>
            <a:r>
              <a:rPr lang="en-US" dirty="0" smtClean="0"/>
              <a:t>Mathematics as I have come to find out is even in gardening!</a:t>
            </a:r>
          </a:p>
          <a:p>
            <a:pPr lvl="1"/>
            <a:r>
              <a:rPr lang="en-US" dirty="0" smtClean="0"/>
              <a:t>From the lay out of your  planting area</a:t>
            </a:r>
          </a:p>
          <a:p>
            <a:pPr lvl="1"/>
            <a:r>
              <a:rPr lang="en-US" dirty="0" smtClean="0"/>
              <a:t>Plant placement</a:t>
            </a:r>
          </a:p>
          <a:p>
            <a:pPr lvl="1"/>
            <a:r>
              <a:rPr lang="en-US" dirty="0" smtClean="0"/>
              <a:t>Sprinkler system layout</a:t>
            </a:r>
          </a:p>
          <a:p>
            <a:pPr lvl="2"/>
            <a:r>
              <a:rPr lang="en-US" dirty="0" smtClean="0"/>
              <a:t>Wow so much math </a:t>
            </a:r>
          </a:p>
          <a:p>
            <a:pPr lvl="2"/>
            <a:r>
              <a:rPr lang="en-US" dirty="0" smtClean="0"/>
              <a:t>so little time!</a:t>
            </a:r>
          </a:p>
          <a:p>
            <a:pPr lvl="1">
              <a:buNone/>
            </a:pPr>
            <a:endParaRPr lang="en-US" dirty="0"/>
          </a:p>
        </p:txBody>
      </p:sp>
      <p:pic>
        <p:nvPicPr>
          <p:cNvPr id="2050" name="Picture 2" descr="C:\Documents and Settings\ljordan\Local Settings\Temporary Internet Files\Content.IE5\H91ZW6DR\MP900406530[1].jpg"/>
          <p:cNvPicPr>
            <a:picLocks noChangeAspect="1" noChangeArrowheads="1"/>
          </p:cNvPicPr>
          <p:nvPr/>
        </p:nvPicPr>
        <p:blipFill>
          <a:blip r:embed="rId2" cstate="print"/>
          <a:srcRect/>
          <a:stretch>
            <a:fillRect/>
          </a:stretch>
        </p:blipFill>
        <p:spPr bwMode="auto">
          <a:xfrm>
            <a:off x="4953000" y="4038600"/>
            <a:ext cx="3901440" cy="259994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normAutofit fontScale="90000"/>
          </a:bodyPr>
          <a:lstStyle/>
          <a:p>
            <a:r>
              <a:rPr lang="en-US" dirty="0" smtClean="0"/>
              <a:t>Your assignment if you choose to accept it….</a:t>
            </a:r>
            <a:endParaRPr lang="en-US" dirty="0"/>
          </a:p>
        </p:txBody>
      </p:sp>
      <p:sp>
        <p:nvSpPr>
          <p:cNvPr id="3074" name="AutoShape 2" descr="data:image/jpg;base64,/9j/4AAQSkZJRgABAQAAAQABAAD/2wCEAAkGBhMSERUTExQWFRMUGBUVGBUXFxoaGBQXFBQVFRUYFRsXHCYeFxwjGRcUHy8gIycpLCwsFR49NjAqNSY3LikBCQoKDQwOFA8PFykcFBgpKSkpKSkpKSkpKSkpKSkpKSkpKSkpKSkpKSkpKSkpKSkpKSkpKSkpKSkpKSkpKSkpKf/AABEIAFkAdgMBIgACEQEDEQH/xAAbAAACAgMBAAAAAAAAAAAAAAAEBgMFAAIHAf/EADkQAAEDAgQDBgUBBgcAAAAAAAEAAhEDBAUSITFBUWEGEyJxkcEyQoGhseEjUrLR8PEUFjNicoKi/8QAFwEBAQEBAAAAAAAAAAAAAAAAAAECA//EABoRAQEBAQEBAQAAAAAAAAAAAAABERICITH/2gAMAwEAAhEDEQA/AONNAXsBEtpDkjKGHT8v9dUFWGjktu76K5Fo0foPdGiwaWB8CAckSZ0AM8kCuWDksyhMotWbR7hRXHZ8ES2PMHTy6FAvho5IphpREGecrY2EGDII3C8NmNdSOXGTI9NJ9EArmBeBgRQsp4om1wRztvwgrDRWNoJgHZ06SibXsvmPy/QmUC82x6hRPBanC87KkN8AOblx+koNnZF5A4ouFnv3bkrFfu7J1QdhHmsRENjaaZjtwU1xck+FvkABujiAMrIEN3689le4b2bpBofkcXEDU1BpPIZeKluCiw/spc1ml8hjBpJMSeTeJPkmSrgzGW9NgLiQPiPF0nPv1geQCb8Ic1oL4HwhsfuDVvhjYRHolXFLxlS4dTp121HNLoYM3MucGnLlMGdjwWJ6tVVswCofh181HTtHNqd3ADzPhPzaTHmfuum9jKDBbuc8jxaFp20/BS32r7M1G0nXTCf2R1HEtzauMfMN+h6Kz1twImJ2zXtzsEEbjoqfInB9JrrhsfBXDXmOHeCXAeTswS6MMeaxpRq10OPkSJ67LaJsOwmSHO25eSOuL4MbDB9OfVbX9yGTG+yAtKRqPDRu48dhzJ6QooWpc1KhjUng0fyCuML7J3D4eWBrZBioYzDyElXVjbMY0inAy6kgeKpHCd46K/w+tmaGk8B9x1WbWlJiNo+lSlhjK5pLZlvEaTtvw9lNhF6HjkeI9+qu72yzMcB8wI9UuDB30XBwIOuuuqA+/tdoWI5jgfTisSFIxqgvjIwa65nHn/tTxhdsC6AGv0MAZvMbwkLFSWVQ4HwvyvB4EEAz7/VdOwamKgY41DnIBLadNxyzzdx809fjBexm+dTqtbl+IkEDQTGkflLdHChaXLTJgOBaJ1bymIzb78iuq45h7G1GkskuEkAcdOe0j7yuf9qKLs0ADwzqs+brRpwvEnQZdM5pkzGp16Ji/wAw0XUnUKoBNRhaTGlQkZf5ei5Vhl08EAnTiEw1sQDaPenUsOg00k/cT6JmUv0tWlsQ+jI1psDfRziPsUVY2ua6qvI3LR/5W2HvJJcRCLwBubM9xHidI22/st6Qr4lR/avB4FxM8NY/KmwC2Lqvh1OUnQg6Aidkf2gw3u61QuOjxB6ZoMj/ALAHySrY4k+3rNqM0ewzrsdwQehBIVIb+5eajWsB0gkjgJ58OK9y3LbltTvMzJhzeAZxEcTG0bKWyxkVGFzNiZIO45hb0qwdPLjKi4vmXQeAAdShcUOUQ3xEc+KgsGgGWzB4HhCPquBCyqGxY51NpdvrMeZWKSjWgAcliqOf4VWFSmKNTQtnu3dOR9T5epF9gPaqtZuyEZmcWncdWn2SzhlOQZ4Iht2dA4BzeR9iNW/TTotWSsOkUe2YqVGuJ0ggh2oiDuvG1qVZtwKha7QVABuC1uhAE9WmNpB2CQW02EjK97D5B49QQfsiadOowmLh2ogw12oO4KxzIrbOGknYcuSFvb0vGUGGjUk7DqVtVoNY0kydzrpKXbms9+50HAaD0WxLfYu54DGkhg6wXHmY/CFbcEbEjyJCzuui8hVF2zGnVqTaTzL6Yhjj87f3T1HDmPISOzDS4+IERxJQFIuBED9Ff4ZjHeOFN41PzR+eaixrYWWR4MgDX6yIU93iL2jK06/dEYjYVN2AxzA1WYdhj+OnUjX7o21srt41c7XryTNaVMzAoLfDG8dVYNpQFm0QjdYtXN1WKoX7HBCKQkGTJOnVQVMLIGUNI65SunUbFoG2iFubUclie2Nc5pYcWe5W/wDiWjSfRPYw5rt59StmYOxuoBnqSfynS6QX+PQtieaAqYFy/VdLp4e0lEtwunOw9Ar0uxzu17K1HN1b6qV/YckSIB4rphtmgQIUBthyU6pscwf2PqiYII9CorXAKlNwc4RGy6g62Ciq4axw1EhXo+FGndOAgrKl0r+6winGjVVXGDjh+Vdi6mtroEboxlYFVFvY5Tx9Va21FvWfNQ1DcMM6LxWjbYFYtQ2GFzRlCErAIY7L07rlI5RNaU15WgLKOyGuPdJFeMqgGUSyqJVY9EUd/VWQWPehbMAKEYjqfwj6q4Iy1uvNQuplb0fdGn/Td5e6SBduqsGFpSykKu7S/CP+Y/hctcN2WlWT7QKhxFzg8gApibshb1SDfA3E0xJ11/KxE4VxWLeD/9k=">
            <a:hlinkClick r:id="rId2"/>
          </p:cNvPr>
          <p:cNvSpPr>
            <a:spLocks noChangeAspect="1" noChangeArrowheads="1"/>
          </p:cNvSpPr>
          <p:nvPr/>
        </p:nvSpPr>
        <p:spPr bwMode="auto">
          <a:xfrm>
            <a:off x="155575" y="-403225"/>
            <a:ext cx="1123950" cy="8477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76" name="Picture 4" descr="http://static.tvtropes.org/pmwiki/pub/images/MITapeSelfDestruct.jpg">
            <a:hlinkClick r:id="rId3" tooltip="http://tvtropes.org/pmwiki/pmwiki.php/Main/MissionImpossible"/>
          </p:cNvPr>
          <p:cNvPicPr>
            <a:picLocks noChangeAspect="1" noChangeArrowheads="1"/>
          </p:cNvPicPr>
          <p:nvPr/>
        </p:nvPicPr>
        <p:blipFill>
          <a:blip r:embed="rId4" cstate="print"/>
          <a:srcRect/>
          <a:stretch>
            <a:fillRect/>
          </a:stretch>
        </p:blipFill>
        <p:spPr bwMode="auto">
          <a:xfrm>
            <a:off x="5486400" y="1219200"/>
            <a:ext cx="3048000" cy="2286001"/>
          </a:xfrm>
          <a:prstGeom prst="rect">
            <a:avLst/>
          </a:prstGeom>
          <a:noFill/>
        </p:spPr>
      </p:pic>
      <p:sp>
        <p:nvSpPr>
          <p:cNvPr id="6" name="TextBox 5"/>
          <p:cNvSpPr txBox="1"/>
          <p:nvPr/>
        </p:nvSpPr>
        <p:spPr>
          <a:xfrm>
            <a:off x="838200" y="2057400"/>
            <a:ext cx="4114800" cy="4247317"/>
          </a:xfrm>
          <a:prstGeom prst="rect">
            <a:avLst/>
          </a:prstGeom>
          <a:noFill/>
        </p:spPr>
        <p:txBody>
          <a:bodyPr wrap="square" rtlCol="0">
            <a:spAutoFit/>
          </a:bodyPr>
          <a:lstStyle/>
          <a:p>
            <a:pPr>
              <a:buFont typeface="Arial" pitchFamily="34" charset="0"/>
              <a:buChar char="•"/>
            </a:pPr>
            <a:r>
              <a:rPr lang="en-US" dirty="0" smtClean="0"/>
              <a:t>Design a garden </a:t>
            </a:r>
          </a:p>
          <a:p>
            <a:pPr lvl="1">
              <a:buFont typeface="Arial" pitchFamily="34" charset="0"/>
              <a:buChar char="•"/>
            </a:pPr>
            <a:r>
              <a:rPr lang="en-US" dirty="0" smtClean="0"/>
              <a:t>dimensions of this garden are: 106 feet  x 43 feet x 33 feet x 108 feet</a:t>
            </a:r>
          </a:p>
          <a:p>
            <a:pPr>
              <a:buFont typeface="Arial" pitchFamily="34" charset="0"/>
              <a:buChar char="•"/>
            </a:pPr>
            <a:endParaRPr lang="en-US" dirty="0"/>
          </a:p>
          <a:p>
            <a:pPr>
              <a:buFont typeface="Arial" pitchFamily="34" charset="0"/>
              <a:buChar char="•"/>
            </a:pPr>
            <a:r>
              <a:rPr lang="en-US" dirty="0" smtClean="0"/>
              <a:t>Place plantings </a:t>
            </a:r>
          </a:p>
          <a:p>
            <a:pPr lvl="1">
              <a:buFont typeface="Arial" pitchFamily="34" charset="0"/>
              <a:buChar char="•"/>
            </a:pPr>
            <a:r>
              <a:rPr lang="en-US" dirty="0" smtClean="0"/>
              <a:t>you will have pictures and maturity dimensions' of plants </a:t>
            </a:r>
          </a:p>
          <a:p>
            <a:pPr>
              <a:buFont typeface="Arial" pitchFamily="34" charset="0"/>
              <a:buChar char="•"/>
            </a:pPr>
            <a:endParaRPr lang="en-US" dirty="0"/>
          </a:p>
          <a:p>
            <a:pPr>
              <a:buFont typeface="Arial" pitchFamily="34" charset="0"/>
              <a:buChar char="•"/>
            </a:pPr>
            <a:r>
              <a:rPr lang="en-US" dirty="0" smtClean="0"/>
              <a:t>Placement of sprinkler system</a:t>
            </a:r>
          </a:p>
          <a:p>
            <a:pPr lvl="1">
              <a:buFont typeface="Arial" pitchFamily="34" charset="0"/>
              <a:buChar char="•"/>
            </a:pPr>
            <a:r>
              <a:rPr lang="en-US" dirty="0" smtClean="0"/>
              <a:t>where will the heads go and what type will you use. </a:t>
            </a:r>
          </a:p>
          <a:p>
            <a:pPr lvl="1">
              <a:buFont typeface="Arial" pitchFamily="34" charset="0"/>
              <a:buChar char="•"/>
            </a:pPr>
            <a:endParaRPr lang="en-US" dirty="0" smtClean="0"/>
          </a:p>
          <a:p>
            <a:r>
              <a:rPr lang="en-US" dirty="0" smtClean="0"/>
              <a:t>***You can choose either to do just the planting arrangements or the sprinkler layout (due to time)***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rPr>
              <a:t>Figuring the area of your Garden</a:t>
            </a:r>
            <a:r>
              <a:rPr lang="en-US" dirty="0" smtClean="0"/>
              <a:t/>
            </a:r>
            <a:br>
              <a:rPr lang="en-US" dirty="0" smtClean="0"/>
            </a:br>
            <a:endParaRPr lang="en-US" dirty="0"/>
          </a:p>
        </p:txBody>
      </p:sp>
      <p:sp>
        <p:nvSpPr>
          <p:cNvPr id="3" name="TextBox 2"/>
          <p:cNvSpPr txBox="1"/>
          <p:nvPr/>
        </p:nvSpPr>
        <p:spPr>
          <a:xfrm>
            <a:off x="1219200" y="1600200"/>
            <a:ext cx="3505200" cy="1754326"/>
          </a:xfrm>
          <a:prstGeom prst="rect">
            <a:avLst/>
          </a:prstGeom>
          <a:noFill/>
        </p:spPr>
        <p:txBody>
          <a:bodyPr wrap="square" rtlCol="0">
            <a:spAutoFit/>
          </a:bodyPr>
          <a:lstStyle/>
          <a:p>
            <a:r>
              <a:rPr lang="en-US" dirty="0" smtClean="0">
                <a:solidFill>
                  <a:schemeClr val="bg1"/>
                </a:solidFill>
              </a:rPr>
              <a:t>This is an easy step you will need to determine the area in square feet to assist in drawing your garden</a:t>
            </a:r>
          </a:p>
          <a:p>
            <a:r>
              <a:rPr lang="en-US" dirty="0" smtClean="0">
                <a:solidFill>
                  <a:schemeClr val="bg1"/>
                </a:solidFill>
              </a:rPr>
              <a:t>Area = Length x width </a:t>
            </a:r>
          </a:p>
          <a:p>
            <a:r>
              <a:rPr lang="en-US" dirty="0" smtClean="0">
                <a:solidFill>
                  <a:schemeClr val="bg1"/>
                </a:solidFill>
              </a:rPr>
              <a:t>Area in square feet = Length x width x 12</a:t>
            </a:r>
            <a:endParaRPr lang="en-US" dirty="0">
              <a:solidFill>
                <a:schemeClr val="bg1"/>
              </a:solidFill>
            </a:endParaRPr>
          </a:p>
        </p:txBody>
      </p:sp>
      <p:graphicFrame>
        <p:nvGraphicFramePr>
          <p:cNvPr id="4" name="Table 3"/>
          <p:cNvGraphicFramePr>
            <a:graphicFrameLocks noGrp="1"/>
          </p:cNvGraphicFramePr>
          <p:nvPr/>
        </p:nvGraphicFramePr>
        <p:xfrm>
          <a:off x="6553200" y="1143000"/>
          <a:ext cx="2353416" cy="3581422"/>
        </p:xfrm>
        <a:graphic>
          <a:graphicData uri="http://schemas.openxmlformats.org/drawingml/2006/table">
            <a:tbl>
              <a:tblPr>
                <a:tableStyleId>{3C2FFA5D-87B4-456A-9821-1D502468CF0F}</a:tableStyleId>
              </a:tblPr>
              <a:tblGrid>
                <a:gridCol w="90516"/>
                <a:gridCol w="90516"/>
                <a:gridCol w="90516"/>
                <a:gridCol w="90516"/>
                <a:gridCol w="90516"/>
                <a:gridCol w="90516"/>
                <a:gridCol w="90516"/>
                <a:gridCol w="90516"/>
                <a:gridCol w="90516"/>
                <a:gridCol w="90516"/>
                <a:gridCol w="90516"/>
                <a:gridCol w="90516"/>
                <a:gridCol w="90516"/>
                <a:gridCol w="90516"/>
                <a:gridCol w="90516"/>
                <a:gridCol w="90516"/>
                <a:gridCol w="90516"/>
                <a:gridCol w="90516"/>
                <a:gridCol w="90516"/>
                <a:gridCol w="90516"/>
                <a:gridCol w="90516"/>
                <a:gridCol w="90516"/>
                <a:gridCol w="90516"/>
                <a:gridCol w="90516"/>
                <a:gridCol w="90516"/>
                <a:gridCol w="90516"/>
              </a:tblGrid>
              <a:tr h="67574">
                <a:tc>
                  <a:txBody>
                    <a:bodyPr/>
                    <a:lstStyle/>
                    <a:p>
                      <a:pPr algn="l" fontAlgn="b"/>
                      <a:r>
                        <a:rPr lang="en-US" sz="400" u="none" strike="noStrike" dirty="0"/>
                        <a:t> </a:t>
                      </a:r>
                      <a:endParaRPr lang="en-US" sz="400" b="0" i="0" u="none" strike="noStrike" dirty="0">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dirty="0"/>
                        <a:t> </a:t>
                      </a:r>
                      <a:endParaRPr lang="en-US" sz="400" b="0" i="0" u="none" strike="noStrike" dirty="0">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dirty="0"/>
                        <a:t> </a:t>
                      </a:r>
                      <a:endParaRPr lang="en-US" sz="400" b="0" i="0" u="none" strike="noStrike" dirty="0">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dirty="0"/>
                        <a:t> </a:t>
                      </a:r>
                      <a:endParaRPr lang="en-US" sz="400" b="0" i="0" u="none" strike="noStrike" dirty="0">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dirty="0"/>
                        <a:t> </a:t>
                      </a:r>
                      <a:endParaRPr lang="en-US" sz="400" b="0" i="0" u="none" strike="noStrike" dirty="0">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r>
              <a:tr h="67574">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a:t> </a:t>
                      </a:r>
                      <a:endParaRPr lang="en-US" sz="400" b="0" i="0" u="none" strike="noStrike">
                        <a:solidFill>
                          <a:srgbClr val="000000"/>
                        </a:solidFill>
                        <a:latin typeface="Calibri"/>
                      </a:endParaRPr>
                    </a:p>
                  </a:txBody>
                  <a:tcPr marL="3834" marR="3834" marT="3834" marB="0" anchor="b"/>
                </a:tc>
                <a:tc>
                  <a:txBody>
                    <a:bodyPr/>
                    <a:lstStyle/>
                    <a:p>
                      <a:pPr algn="l" fontAlgn="b"/>
                      <a:r>
                        <a:rPr lang="en-US" sz="400" u="none" strike="noStrike" dirty="0"/>
                        <a:t> </a:t>
                      </a:r>
                      <a:endParaRPr lang="en-US" sz="400" b="0" i="0" u="none" strike="noStrike" dirty="0">
                        <a:solidFill>
                          <a:srgbClr val="000000"/>
                        </a:solidFill>
                        <a:latin typeface="Calibri"/>
                      </a:endParaRPr>
                    </a:p>
                  </a:txBody>
                  <a:tcPr marL="3834" marR="3834" marT="3834" marB="0" anchor="b"/>
                </a:tc>
              </a:tr>
            </a:tbl>
          </a:graphicData>
        </a:graphic>
      </p:graphicFrame>
      <p:graphicFrame>
        <p:nvGraphicFramePr>
          <p:cNvPr id="6" name="Table 5"/>
          <p:cNvGraphicFramePr>
            <a:graphicFrameLocks noGrp="1"/>
          </p:cNvGraphicFramePr>
          <p:nvPr/>
        </p:nvGraphicFramePr>
        <p:xfrm>
          <a:off x="4419600" y="2590800"/>
          <a:ext cx="1981200" cy="4063994"/>
        </p:xfrm>
        <a:graphic>
          <a:graphicData uri="http://schemas.openxmlformats.org/drawingml/2006/table">
            <a:tbl>
              <a:tblPr/>
              <a:tblGrid>
                <a:gridCol w="152400"/>
                <a:gridCol w="152400"/>
                <a:gridCol w="152400"/>
                <a:gridCol w="152400"/>
                <a:gridCol w="152400"/>
                <a:gridCol w="152400"/>
                <a:gridCol w="152400"/>
                <a:gridCol w="152400"/>
                <a:gridCol w="152400"/>
                <a:gridCol w="152400"/>
                <a:gridCol w="152400"/>
                <a:gridCol w="152400"/>
                <a:gridCol w="152400"/>
              </a:tblGrid>
              <a:tr h="102445">
                <a:tc>
                  <a:txBody>
                    <a:bodyPr/>
                    <a:lstStyle/>
                    <a:p>
                      <a:pPr algn="l" fontAlgn="b"/>
                      <a:r>
                        <a:rPr lang="en-US" sz="600" b="0" i="0" u="none" strike="noStrike" dirty="0">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43'</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85426">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108'</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85426">
                <a:tc>
                  <a:txBody>
                    <a:bodyPr/>
                    <a:lstStyle/>
                    <a:p>
                      <a:pPr algn="l" fontAlgn="b"/>
                      <a:r>
                        <a:rPr lang="en-US" sz="600" b="0" i="0" u="none" strike="noStrike">
                          <a:solidFill>
                            <a:srgbClr val="000000"/>
                          </a:solidFill>
                          <a:latin typeface="Calibri"/>
                        </a:rPr>
                        <a:t>106'</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dirty="0">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dirty="0">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7567">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600" b="0" i="0" u="none" strike="noStrike">
                          <a:solidFill>
                            <a:srgbClr val="000000"/>
                          </a:solidFill>
                          <a:latin typeface="Calibri"/>
                        </a:rPr>
                        <a:t> </a:t>
                      </a:r>
                    </a:p>
                  </a:txBody>
                  <a:tcPr marL="5122" marR="5122" marT="5122" marB="0" anchor="b">
                    <a:lnL w="12700" cap="flat" cmpd="sng" algn="ctr">
                      <a:solidFill>
                        <a:srgbClr val="000000"/>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102445">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33'</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b"/>
                      <a:r>
                        <a:rPr lang="en-US" sz="600" b="0" i="0" u="none" strike="noStrike" dirty="0">
                          <a:solidFill>
                            <a:srgbClr val="000000"/>
                          </a:solidFill>
                          <a:latin typeface="Calibri"/>
                        </a:rPr>
                        <a:t> </a:t>
                      </a:r>
                    </a:p>
                  </a:txBody>
                  <a:tcPr marL="5122" marR="5122" marT="5122" marB="0" anchor="b">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bl>
          </a:graphicData>
        </a:graphic>
      </p:graphicFrame>
      <p:sp>
        <p:nvSpPr>
          <p:cNvPr id="7" name="Flowchart: Connector 6"/>
          <p:cNvSpPr/>
          <p:nvPr/>
        </p:nvSpPr>
        <p:spPr>
          <a:xfrm>
            <a:off x="4419600" y="5562600"/>
            <a:ext cx="838200" cy="914400"/>
          </a:xfrm>
          <a:prstGeom prst="flowChartConnector">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Existing trees</a:t>
            </a:r>
            <a:endParaRPr lang="en-US" sz="1000" dirty="0"/>
          </a:p>
        </p:txBody>
      </p:sp>
      <p:sp>
        <p:nvSpPr>
          <p:cNvPr id="8" name="Flowchart: Connector 7"/>
          <p:cNvSpPr/>
          <p:nvPr/>
        </p:nvSpPr>
        <p:spPr>
          <a:xfrm>
            <a:off x="5410200" y="5105400"/>
            <a:ext cx="838200" cy="914400"/>
          </a:xfrm>
          <a:prstGeom prst="flowChartConnector">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Existing trees</a:t>
            </a:r>
            <a:endParaRPr lang="en-US" sz="1000" dirty="0"/>
          </a:p>
        </p:txBody>
      </p:sp>
      <p:sp>
        <p:nvSpPr>
          <p:cNvPr id="9" name="Flowchart: Connector 8"/>
          <p:cNvSpPr/>
          <p:nvPr/>
        </p:nvSpPr>
        <p:spPr>
          <a:xfrm>
            <a:off x="4495800" y="4267200"/>
            <a:ext cx="838200" cy="914400"/>
          </a:xfrm>
          <a:prstGeom prst="flowChartConnector">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Existing trees</a:t>
            </a:r>
            <a:endParaRPr lang="en-US" sz="1000" dirty="0"/>
          </a:p>
        </p:txBody>
      </p:sp>
      <p:sp>
        <p:nvSpPr>
          <p:cNvPr id="10" name="Flowchart: Connector 9"/>
          <p:cNvSpPr/>
          <p:nvPr/>
        </p:nvSpPr>
        <p:spPr>
          <a:xfrm>
            <a:off x="5410200" y="3733800"/>
            <a:ext cx="838200" cy="914400"/>
          </a:xfrm>
          <a:prstGeom prst="flowChartConnector">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Existing trees</a:t>
            </a:r>
            <a:endParaRPr lang="en-US" sz="1000" dirty="0"/>
          </a:p>
        </p:txBody>
      </p:sp>
      <p:sp>
        <p:nvSpPr>
          <p:cNvPr id="11" name="Flowchart: Connector 10"/>
          <p:cNvSpPr/>
          <p:nvPr/>
        </p:nvSpPr>
        <p:spPr>
          <a:xfrm>
            <a:off x="4419600" y="2971800"/>
            <a:ext cx="838200" cy="914400"/>
          </a:xfrm>
          <a:prstGeom prst="flowChartConnector">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900" dirty="0" smtClean="0"/>
              <a:t>Existing trees</a:t>
            </a:r>
            <a:endParaRPr lang="en-US" sz="900" dirty="0"/>
          </a:p>
        </p:txBody>
      </p:sp>
      <p:sp>
        <p:nvSpPr>
          <p:cNvPr id="12" name="Flowchart: Connector 11"/>
          <p:cNvSpPr/>
          <p:nvPr/>
        </p:nvSpPr>
        <p:spPr>
          <a:xfrm>
            <a:off x="5410200" y="2438400"/>
            <a:ext cx="838200" cy="914400"/>
          </a:xfrm>
          <a:prstGeom prst="flowChartConnector">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Existing trees</a:t>
            </a:r>
            <a:endParaRPr lang="en-US" sz="1000" dirty="0"/>
          </a:p>
        </p:txBody>
      </p:sp>
      <p:sp>
        <p:nvSpPr>
          <p:cNvPr id="13" name="TextBox 12"/>
          <p:cNvSpPr txBox="1"/>
          <p:nvPr/>
        </p:nvSpPr>
        <p:spPr>
          <a:xfrm>
            <a:off x="1295400" y="3657600"/>
            <a:ext cx="2590800" cy="923330"/>
          </a:xfrm>
          <a:prstGeom prst="rect">
            <a:avLst/>
          </a:prstGeom>
          <a:noFill/>
        </p:spPr>
        <p:txBody>
          <a:bodyPr wrap="square" rtlCol="0">
            <a:spAutoFit/>
          </a:bodyPr>
          <a:lstStyle/>
          <a:p>
            <a:r>
              <a:rPr lang="en-US" dirty="0" smtClean="0">
                <a:solidFill>
                  <a:schemeClr val="bg1"/>
                </a:solidFill>
              </a:rPr>
              <a:t>The dimensions of the area are 43 x 106 x 108 x 33</a:t>
            </a:r>
            <a:endParaRPr lang="en-US"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Plants you have to choose from </a:t>
            </a:r>
            <a:br>
              <a:rPr lang="en-US" dirty="0" smtClean="0"/>
            </a:br>
            <a:r>
              <a:rPr lang="en-US" dirty="0" smtClean="0"/>
              <a:t>HOSTAS</a:t>
            </a:r>
            <a:br>
              <a:rPr lang="en-US" dirty="0" smtClean="0"/>
            </a:br>
            <a:endParaRPr lang="en-US" dirty="0"/>
          </a:p>
        </p:txBody>
      </p:sp>
      <p:pic>
        <p:nvPicPr>
          <p:cNvPr id="4" name="Picture 3" descr="Eye Declare Hosta">
            <a:hlinkClick r:id="rId2" tooltip="&quot;Eye Declare Hosta&quot;"/>
          </p:cNvPr>
          <p:cNvPicPr/>
          <p:nvPr/>
        </p:nvPicPr>
        <p:blipFill>
          <a:blip r:embed="rId3" cstate="print"/>
          <a:srcRect/>
          <a:stretch>
            <a:fillRect/>
          </a:stretch>
        </p:blipFill>
        <p:spPr bwMode="auto">
          <a:xfrm>
            <a:off x="533400" y="1295400"/>
            <a:ext cx="1285875" cy="1076325"/>
          </a:xfrm>
          <a:prstGeom prst="rect">
            <a:avLst/>
          </a:prstGeom>
          <a:noFill/>
          <a:ln w="9525">
            <a:noFill/>
            <a:miter lim="800000"/>
            <a:headEnd/>
            <a:tailEnd/>
          </a:ln>
        </p:spPr>
      </p:pic>
      <p:pic>
        <p:nvPicPr>
          <p:cNvPr id="5" name="Picture 4" descr="Golden Teacup Hosta">
            <a:hlinkClick r:id="rId4" tooltip="&quot;Golden Teacup Hosta&quot;"/>
          </p:cNvPr>
          <p:cNvPicPr/>
          <p:nvPr/>
        </p:nvPicPr>
        <p:blipFill>
          <a:blip r:embed="rId5" cstate="print"/>
          <a:srcRect/>
          <a:stretch>
            <a:fillRect/>
          </a:stretch>
        </p:blipFill>
        <p:spPr bwMode="auto">
          <a:xfrm>
            <a:off x="381000" y="4495800"/>
            <a:ext cx="1009650" cy="1285875"/>
          </a:xfrm>
          <a:prstGeom prst="rect">
            <a:avLst/>
          </a:prstGeom>
          <a:noFill/>
          <a:ln w="9525">
            <a:noFill/>
            <a:miter lim="800000"/>
            <a:headEnd/>
            <a:tailEnd/>
          </a:ln>
        </p:spPr>
      </p:pic>
      <p:pic>
        <p:nvPicPr>
          <p:cNvPr id="6" name="Picture 5" descr="Heavenly Tiara Hosta">
            <a:hlinkClick r:id="rId6" tooltip="&quot;Heavenly Tiara Hosta&quot;"/>
          </p:cNvPr>
          <p:cNvPicPr/>
          <p:nvPr/>
        </p:nvPicPr>
        <p:blipFill>
          <a:blip r:embed="rId7" cstate="print"/>
          <a:srcRect/>
          <a:stretch>
            <a:fillRect/>
          </a:stretch>
        </p:blipFill>
        <p:spPr bwMode="auto">
          <a:xfrm>
            <a:off x="3962400" y="4724400"/>
            <a:ext cx="1285875" cy="1219200"/>
          </a:xfrm>
          <a:prstGeom prst="rect">
            <a:avLst/>
          </a:prstGeom>
          <a:noFill/>
          <a:ln w="9525">
            <a:noFill/>
            <a:miter lim="800000"/>
            <a:headEnd/>
            <a:tailEnd/>
          </a:ln>
        </p:spPr>
      </p:pic>
      <p:pic>
        <p:nvPicPr>
          <p:cNvPr id="7" name="Picture 6" descr="Hacksaw Hosta">
            <a:hlinkClick r:id="rId8" tooltip="&quot;Hacksaw Hosta&quot;"/>
          </p:cNvPr>
          <p:cNvPicPr/>
          <p:nvPr/>
        </p:nvPicPr>
        <p:blipFill>
          <a:blip r:embed="rId9" cstate="print"/>
          <a:srcRect/>
          <a:stretch>
            <a:fillRect/>
          </a:stretch>
        </p:blipFill>
        <p:spPr bwMode="auto">
          <a:xfrm>
            <a:off x="3810000" y="1981200"/>
            <a:ext cx="1285875" cy="857250"/>
          </a:xfrm>
          <a:prstGeom prst="rect">
            <a:avLst/>
          </a:prstGeom>
          <a:noFill/>
          <a:ln w="9525">
            <a:noFill/>
            <a:miter lim="800000"/>
            <a:headEnd/>
            <a:tailEnd/>
          </a:ln>
        </p:spPr>
      </p:pic>
      <p:pic>
        <p:nvPicPr>
          <p:cNvPr id="8" name="Picture 7" descr="Hadspen Blue Hosta">
            <a:hlinkClick r:id="rId10" tooltip="&quot;Hadspen Blue Hosta&quot;"/>
          </p:cNvPr>
          <p:cNvPicPr/>
          <p:nvPr/>
        </p:nvPicPr>
        <p:blipFill>
          <a:blip r:embed="rId11" cstate="print"/>
          <a:srcRect/>
          <a:stretch>
            <a:fillRect/>
          </a:stretch>
        </p:blipFill>
        <p:spPr bwMode="auto">
          <a:xfrm>
            <a:off x="6858000" y="4953000"/>
            <a:ext cx="1285875" cy="971550"/>
          </a:xfrm>
          <a:prstGeom prst="rect">
            <a:avLst/>
          </a:prstGeom>
          <a:noFill/>
          <a:ln w="9525">
            <a:noFill/>
            <a:miter lim="800000"/>
            <a:headEnd/>
            <a:tailEnd/>
          </a:ln>
        </p:spPr>
      </p:pic>
      <p:pic>
        <p:nvPicPr>
          <p:cNvPr id="9" name="Picture 8" descr="The Razor's Edge Hosta">
            <a:hlinkClick r:id="rId12" tooltip="&quot;The Razor's Edge Hosta&quot;"/>
          </p:cNvPr>
          <p:cNvPicPr/>
          <p:nvPr/>
        </p:nvPicPr>
        <p:blipFill>
          <a:blip r:embed="rId13" cstate="print"/>
          <a:srcRect/>
          <a:stretch>
            <a:fillRect/>
          </a:stretch>
        </p:blipFill>
        <p:spPr bwMode="auto">
          <a:xfrm>
            <a:off x="6629400" y="1143000"/>
            <a:ext cx="1285875" cy="971550"/>
          </a:xfrm>
          <a:prstGeom prst="rect">
            <a:avLst/>
          </a:prstGeom>
          <a:noFill/>
          <a:ln w="9525">
            <a:noFill/>
            <a:miter lim="800000"/>
            <a:headEnd/>
            <a:tailEnd/>
          </a:ln>
        </p:spPr>
      </p:pic>
      <p:sp>
        <p:nvSpPr>
          <p:cNvPr id="10" name="Rectangle 9"/>
          <p:cNvSpPr/>
          <p:nvPr/>
        </p:nvSpPr>
        <p:spPr>
          <a:xfrm>
            <a:off x="533400" y="2438400"/>
            <a:ext cx="1252266" cy="369332"/>
          </a:xfrm>
          <a:prstGeom prst="rect">
            <a:avLst/>
          </a:prstGeom>
        </p:spPr>
        <p:txBody>
          <a:bodyPr wrap="none">
            <a:spAutoFit/>
          </a:bodyPr>
          <a:lstStyle/>
          <a:p>
            <a:r>
              <a:rPr lang="en-US" dirty="0"/>
              <a:t>Eye declare</a:t>
            </a:r>
          </a:p>
        </p:txBody>
      </p:sp>
      <p:sp>
        <p:nvSpPr>
          <p:cNvPr id="11" name="Rectangle 10"/>
          <p:cNvSpPr/>
          <p:nvPr/>
        </p:nvSpPr>
        <p:spPr>
          <a:xfrm>
            <a:off x="457200" y="2743200"/>
            <a:ext cx="2605778" cy="369332"/>
          </a:xfrm>
          <a:prstGeom prst="rect">
            <a:avLst/>
          </a:prstGeom>
        </p:spPr>
        <p:txBody>
          <a:bodyPr wrap="none">
            <a:spAutoFit/>
          </a:bodyPr>
          <a:lstStyle/>
          <a:p>
            <a:r>
              <a:rPr lang="en-US" dirty="0"/>
              <a:t>18</a:t>
            </a:r>
            <a:r>
              <a:rPr lang="en-US" dirty="0" smtClean="0"/>
              <a:t>” diameter x 18” height</a:t>
            </a:r>
            <a:endParaRPr lang="en-US" dirty="0"/>
          </a:p>
        </p:txBody>
      </p:sp>
      <p:sp>
        <p:nvSpPr>
          <p:cNvPr id="12" name="Rectangle 11"/>
          <p:cNvSpPr/>
          <p:nvPr/>
        </p:nvSpPr>
        <p:spPr>
          <a:xfrm>
            <a:off x="381000" y="3048000"/>
            <a:ext cx="1574470" cy="369332"/>
          </a:xfrm>
          <a:prstGeom prst="rect">
            <a:avLst/>
          </a:prstGeom>
        </p:spPr>
        <p:txBody>
          <a:bodyPr wrap="none">
            <a:spAutoFit/>
          </a:bodyPr>
          <a:lstStyle/>
          <a:p>
            <a:r>
              <a:rPr lang="en-US" dirty="0"/>
              <a:t>full/part shade</a:t>
            </a:r>
          </a:p>
        </p:txBody>
      </p:sp>
      <p:sp>
        <p:nvSpPr>
          <p:cNvPr id="13" name="Rectangle 12"/>
          <p:cNvSpPr/>
          <p:nvPr/>
        </p:nvSpPr>
        <p:spPr>
          <a:xfrm>
            <a:off x="304800" y="5791200"/>
            <a:ext cx="1707840" cy="369332"/>
          </a:xfrm>
          <a:prstGeom prst="rect">
            <a:avLst/>
          </a:prstGeom>
        </p:spPr>
        <p:txBody>
          <a:bodyPr wrap="none">
            <a:spAutoFit/>
          </a:bodyPr>
          <a:lstStyle/>
          <a:p>
            <a:r>
              <a:rPr lang="en-US" dirty="0"/>
              <a:t>Golden Tea Cup </a:t>
            </a:r>
          </a:p>
        </p:txBody>
      </p:sp>
      <p:sp>
        <p:nvSpPr>
          <p:cNvPr id="14" name="Rectangle 13"/>
          <p:cNvSpPr/>
          <p:nvPr/>
        </p:nvSpPr>
        <p:spPr>
          <a:xfrm>
            <a:off x="152400" y="6096000"/>
            <a:ext cx="2488758" cy="369332"/>
          </a:xfrm>
          <a:prstGeom prst="rect">
            <a:avLst/>
          </a:prstGeom>
        </p:spPr>
        <p:txBody>
          <a:bodyPr wrap="none">
            <a:spAutoFit/>
          </a:bodyPr>
          <a:lstStyle/>
          <a:p>
            <a:r>
              <a:rPr lang="en-US" dirty="0" smtClean="0"/>
              <a:t>9” diameter x 11” height</a:t>
            </a:r>
            <a:endParaRPr lang="en-US" dirty="0"/>
          </a:p>
        </p:txBody>
      </p:sp>
      <p:sp>
        <p:nvSpPr>
          <p:cNvPr id="15" name="Rectangle 14"/>
          <p:cNvSpPr/>
          <p:nvPr/>
        </p:nvSpPr>
        <p:spPr>
          <a:xfrm>
            <a:off x="533400" y="6488668"/>
            <a:ext cx="1662635" cy="369332"/>
          </a:xfrm>
          <a:prstGeom prst="rect">
            <a:avLst/>
          </a:prstGeom>
        </p:spPr>
        <p:txBody>
          <a:bodyPr wrap="none">
            <a:spAutoFit/>
          </a:bodyPr>
          <a:lstStyle/>
          <a:p>
            <a:r>
              <a:rPr lang="en-US" dirty="0"/>
              <a:t>Full/part shade </a:t>
            </a:r>
          </a:p>
        </p:txBody>
      </p:sp>
      <p:sp>
        <p:nvSpPr>
          <p:cNvPr id="16" name="Rectangle 15"/>
          <p:cNvSpPr/>
          <p:nvPr/>
        </p:nvSpPr>
        <p:spPr>
          <a:xfrm>
            <a:off x="3886200" y="5943600"/>
            <a:ext cx="1562031" cy="369332"/>
          </a:xfrm>
          <a:prstGeom prst="rect">
            <a:avLst/>
          </a:prstGeom>
        </p:spPr>
        <p:txBody>
          <a:bodyPr wrap="none">
            <a:spAutoFit/>
          </a:bodyPr>
          <a:lstStyle/>
          <a:p>
            <a:r>
              <a:rPr lang="en-US" dirty="0"/>
              <a:t>Heavenly Tiara</a:t>
            </a:r>
          </a:p>
        </p:txBody>
      </p:sp>
      <p:sp>
        <p:nvSpPr>
          <p:cNvPr id="17" name="Rectangle 16"/>
          <p:cNvSpPr/>
          <p:nvPr/>
        </p:nvSpPr>
        <p:spPr>
          <a:xfrm>
            <a:off x="3733800" y="6248400"/>
            <a:ext cx="2168671" cy="369332"/>
          </a:xfrm>
          <a:prstGeom prst="rect">
            <a:avLst/>
          </a:prstGeom>
        </p:spPr>
        <p:txBody>
          <a:bodyPr wrap="none">
            <a:spAutoFit/>
          </a:bodyPr>
          <a:lstStyle/>
          <a:p>
            <a:r>
              <a:rPr lang="en-US" dirty="0" smtClean="0"/>
              <a:t> 18” dia. X 14” height</a:t>
            </a:r>
            <a:endParaRPr lang="en-US" dirty="0"/>
          </a:p>
        </p:txBody>
      </p:sp>
      <p:sp>
        <p:nvSpPr>
          <p:cNvPr id="18" name="Rectangle 17"/>
          <p:cNvSpPr/>
          <p:nvPr/>
        </p:nvSpPr>
        <p:spPr>
          <a:xfrm>
            <a:off x="4191000" y="6488668"/>
            <a:ext cx="1247329" cy="369332"/>
          </a:xfrm>
          <a:prstGeom prst="rect">
            <a:avLst/>
          </a:prstGeom>
        </p:spPr>
        <p:txBody>
          <a:bodyPr wrap="none">
            <a:spAutoFit/>
          </a:bodyPr>
          <a:lstStyle/>
          <a:p>
            <a:r>
              <a:rPr lang="en-US" dirty="0"/>
              <a:t> Part Shade</a:t>
            </a:r>
          </a:p>
        </p:txBody>
      </p:sp>
      <p:sp>
        <p:nvSpPr>
          <p:cNvPr id="19" name="Rectangle 18"/>
          <p:cNvSpPr/>
          <p:nvPr/>
        </p:nvSpPr>
        <p:spPr>
          <a:xfrm>
            <a:off x="3886200" y="1524000"/>
            <a:ext cx="1003288" cy="369332"/>
          </a:xfrm>
          <a:prstGeom prst="rect">
            <a:avLst/>
          </a:prstGeom>
        </p:spPr>
        <p:txBody>
          <a:bodyPr wrap="none">
            <a:spAutoFit/>
          </a:bodyPr>
          <a:lstStyle/>
          <a:p>
            <a:r>
              <a:rPr lang="en-US" dirty="0"/>
              <a:t>Hacksaw</a:t>
            </a:r>
          </a:p>
        </p:txBody>
      </p:sp>
      <p:sp>
        <p:nvSpPr>
          <p:cNvPr id="20" name="Rectangle 19"/>
          <p:cNvSpPr/>
          <p:nvPr/>
        </p:nvSpPr>
        <p:spPr>
          <a:xfrm>
            <a:off x="3581400" y="2819400"/>
            <a:ext cx="2115772" cy="369332"/>
          </a:xfrm>
          <a:prstGeom prst="rect">
            <a:avLst/>
          </a:prstGeom>
        </p:spPr>
        <p:txBody>
          <a:bodyPr wrap="none">
            <a:spAutoFit/>
          </a:bodyPr>
          <a:lstStyle/>
          <a:p>
            <a:r>
              <a:rPr lang="en-US" dirty="0" smtClean="0"/>
              <a:t>22” dia. X 11” height</a:t>
            </a:r>
            <a:endParaRPr lang="en-US" dirty="0"/>
          </a:p>
        </p:txBody>
      </p:sp>
      <p:sp>
        <p:nvSpPr>
          <p:cNvPr id="21" name="Rectangle 20"/>
          <p:cNvSpPr/>
          <p:nvPr/>
        </p:nvSpPr>
        <p:spPr>
          <a:xfrm>
            <a:off x="3810000" y="3200400"/>
            <a:ext cx="1609736" cy="369332"/>
          </a:xfrm>
          <a:prstGeom prst="rect">
            <a:avLst/>
          </a:prstGeom>
        </p:spPr>
        <p:txBody>
          <a:bodyPr wrap="none">
            <a:spAutoFit/>
          </a:bodyPr>
          <a:lstStyle/>
          <a:p>
            <a:r>
              <a:rPr lang="en-US" dirty="0"/>
              <a:t>Full/part shade</a:t>
            </a:r>
          </a:p>
        </p:txBody>
      </p:sp>
      <p:sp>
        <p:nvSpPr>
          <p:cNvPr id="22" name="Rectangle 21"/>
          <p:cNvSpPr/>
          <p:nvPr/>
        </p:nvSpPr>
        <p:spPr>
          <a:xfrm>
            <a:off x="6781800" y="5943600"/>
            <a:ext cx="1478290" cy="369332"/>
          </a:xfrm>
          <a:prstGeom prst="rect">
            <a:avLst/>
          </a:prstGeom>
        </p:spPr>
        <p:txBody>
          <a:bodyPr wrap="none">
            <a:spAutoFit/>
          </a:bodyPr>
          <a:lstStyle/>
          <a:p>
            <a:r>
              <a:rPr lang="en-US" dirty="0"/>
              <a:t>Hadspen Blue</a:t>
            </a:r>
          </a:p>
        </p:txBody>
      </p:sp>
      <p:sp>
        <p:nvSpPr>
          <p:cNvPr id="23" name="Rectangle 22"/>
          <p:cNvSpPr/>
          <p:nvPr/>
        </p:nvSpPr>
        <p:spPr>
          <a:xfrm>
            <a:off x="6629400" y="6248400"/>
            <a:ext cx="2115772" cy="369332"/>
          </a:xfrm>
          <a:prstGeom prst="rect">
            <a:avLst/>
          </a:prstGeom>
        </p:spPr>
        <p:txBody>
          <a:bodyPr wrap="none">
            <a:spAutoFit/>
          </a:bodyPr>
          <a:lstStyle/>
          <a:p>
            <a:r>
              <a:rPr lang="en-US" dirty="0" smtClean="0"/>
              <a:t>22” dia. X 18” height</a:t>
            </a:r>
            <a:endParaRPr lang="en-US" dirty="0"/>
          </a:p>
        </p:txBody>
      </p:sp>
      <p:sp>
        <p:nvSpPr>
          <p:cNvPr id="24" name="Rectangle 23"/>
          <p:cNvSpPr/>
          <p:nvPr/>
        </p:nvSpPr>
        <p:spPr>
          <a:xfrm>
            <a:off x="7010400" y="6488668"/>
            <a:ext cx="1194430" cy="369332"/>
          </a:xfrm>
          <a:prstGeom prst="rect">
            <a:avLst/>
          </a:prstGeom>
        </p:spPr>
        <p:txBody>
          <a:bodyPr wrap="none">
            <a:spAutoFit/>
          </a:bodyPr>
          <a:lstStyle/>
          <a:p>
            <a:r>
              <a:rPr lang="en-US" dirty="0"/>
              <a:t>Part Shade</a:t>
            </a:r>
          </a:p>
        </p:txBody>
      </p:sp>
      <p:sp>
        <p:nvSpPr>
          <p:cNvPr id="25" name="Rectangle 24"/>
          <p:cNvSpPr/>
          <p:nvPr/>
        </p:nvSpPr>
        <p:spPr>
          <a:xfrm>
            <a:off x="6477000" y="2133600"/>
            <a:ext cx="1760610" cy="369332"/>
          </a:xfrm>
          <a:prstGeom prst="rect">
            <a:avLst/>
          </a:prstGeom>
        </p:spPr>
        <p:txBody>
          <a:bodyPr wrap="none">
            <a:spAutoFit/>
          </a:bodyPr>
          <a:lstStyle/>
          <a:p>
            <a:r>
              <a:rPr lang="en-US" dirty="0"/>
              <a:t>The Razor’s Edge</a:t>
            </a:r>
          </a:p>
        </p:txBody>
      </p:sp>
      <p:sp>
        <p:nvSpPr>
          <p:cNvPr id="26" name="Rectangle 25"/>
          <p:cNvSpPr/>
          <p:nvPr/>
        </p:nvSpPr>
        <p:spPr>
          <a:xfrm>
            <a:off x="6553200" y="2514600"/>
            <a:ext cx="1977914" cy="369332"/>
          </a:xfrm>
          <a:prstGeom prst="rect">
            <a:avLst/>
          </a:prstGeom>
        </p:spPr>
        <p:txBody>
          <a:bodyPr wrap="none">
            <a:spAutoFit/>
          </a:bodyPr>
          <a:lstStyle/>
          <a:p>
            <a:r>
              <a:rPr lang="en-US" dirty="0" smtClean="0"/>
              <a:t>11” dia. x </a:t>
            </a:r>
            <a:r>
              <a:rPr lang="en-US" dirty="0"/>
              <a:t>9</a:t>
            </a:r>
            <a:r>
              <a:rPr lang="en-US" dirty="0" smtClean="0"/>
              <a:t>” height</a:t>
            </a:r>
            <a:endParaRPr lang="en-US" dirty="0"/>
          </a:p>
        </p:txBody>
      </p:sp>
      <p:sp>
        <p:nvSpPr>
          <p:cNvPr id="27" name="Rectangle 26"/>
          <p:cNvSpPr/>
          <p:nvPr/>
        </p:nvSpPr>
        <p:spPr>
          <a:xfrm>
            <a:off x="6705600" y="2895600"/>
            <a:ext cx="1609736" cy="369332"/>
          </a:xfrm>
          <a:prstGeom prst="rect">
            <a:avLst/>
          </a:prstGeom>
        </p:spPr>
        <p:txBody>
          <a:bodyPr wrap="none">
            <a:spAutoFit/>
          </a:bodyPr>
          <a:lstStyle/>
          <a:p>
            <a:r>
              <a:rPr lang="en-US" dirty="0"/>
              <a:t>Full/part shade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Plants you have to choose from</a:t>
            </a:r>
            <a:br>
              <a:rPr lang="en-US" dirty="0" smtClean="0"/>
            </a:br>
            <a:r>
              <a:rPr lang="en-US" dirty="0" smtClean="0"/>
              <a:t>Ferns</a:t>
            </a:r>
            <a:endParaRPr lang="en-US" dirty="0"/>
          </a:p>
        </p:txBody>
      </p:sp>
      <p:pic>
        <p:nvPicPr>
          <p:cNvPr id="3" name="Picture 2" descr="Athyrium nip. var.pictum 'Ursula's Red' (Japanese Painted Fern)">
            <a:hlinkClick r:id="rId2"/>
          </p:cNvPr>
          <p:cNvPicPr/>
          <p:nvPr/>
        </p:nvPicPr>
        <p:blipFill>
          <a:blip r:embed="rId3" cstate="print"/>
          <a:srcRect/>
          <a:stretch>
            <a:fillRect/>
          </a:stretch>
        </p:blipFill>
        <p:spPr bwMode="auto">
          <a:xfrm>
            <a:off x="990600" y="1295400"/>
            <a:ext cx="1066800" cy="1676400"/>
          </a:xfrm>
          <a:prstGeom prst="rect">
            <a:avLst/>
          </a:prstGeom>
          <a:noFill/>
          <a:ln w="9525">
            <a:noFill/>
            <a:miter lim="800000"/>
            <a:headEnd/>
            <a:tailEnd/>
          </a:ln>
        </p:spPr>
      </p:pic>
      <p:pic>
        <p:nvPicPr>
          <p:cNvPr id="4" name="Picture 3" descr="Dryopteris 'Erythrosora' ('Japanese Shield Fern')">
            <a:hlinkClick r:id="rId4"/>
          </p:cNvPr>
          <p:cNvPicPr/>
          <p:nvPr/>
        </p:nvPicPr>
        <p:blipFill>
          <a:blip r:embed="rId5" cstate="print"/>
          <a:srcRect/>
          <a:stretch>
            <a:fillRect/>
          </a:stretch>
        </p:blipFill>
        <p:spPr bwMode="auto">
          <a:xfrm>
            <a:off x="6553200" y="1676400"/>
            <a:ext cx="1371600" cy="1371600"/>
          </a:xfrm>
          <a:prstGeom prst="rect">
            <a:avLst/>
          </a:prstGeom>
          <a:noFill/>
          <a:ln w="9525">
            <a:noFill/>
            <a:miter lim="800000"/>
            <a:headEnd/>
            <a:tailEnd/>
          </a:ln>
        </p:spPr>
      </p:pic>
      <p:pic>
        <p:nvPicPr>
          <p:cNvPr id="5" name="Picture 4" descr="http://biologyprojectwiki.wikispaces.com/file/view/frnathslf%5B1%5D.jpg/107412267/frnathslf%5B1%5D.jpg"/>
          <p:cNvPicPr/>
          <p:nvPr/>
        </p:nvPicPr>
        <p:blipFill>
          <a:blip r:embed="rId6" cstate="print"/>
          <a:srcRect/>
          <a:stretch>
            <a:fillRect/>
          </a:stretch>
        </p:blipFill>
        <p:spPr bwMode="auto">
          <a:xfrm>
            <a:off x="1143000" y="4572000"/>
            <a:ext cx="1163117" cy="1009650"/>
          </a:xfrm>
          <a:prstGeom prst="rect">
            <a:avLst/>
          </a:prstGeom>
          <a:noFill/>
          <a:ln w="9525">
            <a:noFill/>
            <a:miter lim="800000"/>
            <a:headEnd/>
            <a:tailEnd/>
          </a:ln>
        </p:spPr>
      </p:pic>
      <p:pic>
        <p:nvPicPr>
          <p:cNvPr id="6" name="Picture 5" descr="http://www.nathankramer.com/garden/plants/ferns/fern_christmas.jpg">
            <a:hlinkClick r:id="rId7"/>
          </p:cNvPr>
          <p:cNvPicPr/>
          <p:nvPr/>
        </p:nvPicPr>
        <p:blipFill>
          <a:blip r:embed="rId8" cstate="print"/>
          <a:srcRect/>
          <a:stretch>
            <a:fillRect/>
          </a:stretch>
        </p:blipFill>
        <p:spPr bwMode="auto">
          <a:xfrm>
            <a:off x="6705600" y="4114800"/>
            <a:ext cx="1266825" cy="1266825"/>
          </a:xfrm>
          <a:prstGeom prst="rect">
            <a:avLst/>
          </a:prstGeom>
          <a:noFill/>
          <a:ln w="9525">
            <a:noFill/>
            <a:miter lim="800000"/>
            <a:headEnd/>
            <a:tailEnd/>
          </a:ln>
        </p:spPr>
      </p:pic>
      <p:sp>
        <p:nvSpPr>
          <p:cNvPr id="7" name="Rectangle 6"/>
          <p:cNvSpPr/>
          <p:nvPr/>
        </p:nvSpPr>
        <p:spPr>
          <a:xfrm>
            <a:off x="457200" y="2971800"/>
            <a:ext cx="2278060" cy="369332"/>
          </a:xfrm>
          <a:prstGeom prst="rect">
            <a:avLst/>
          </a:prstGeom>
        </p:spPr>
        <p:txBody>
          <a:bodyPr wrap="none">
            <a:spAutoFit/>
          </a:bodyPr>
          <a:lstStyle/>
          <a:p>
            <a:r>
              <a:rPr lang="en-US" dirty="0"/>
              <a:t>Japanese Painted Fern</a:t>
            </a:r>
          </a:p>
        </p:txBody>
      </p:sp>
      <p:sp>
        <p:nvSpPr>
          <p:cNvPr id="8" name="Rectangle 7"/>
          <p:cNvSpPr/>
          <p:nvPr/>
        </p:nvSpPr>
        <p:spPr>
          <a:xfrm>
            <a:off x="609600" y="3276600"/>
            <a:ext cx="2115772" cy="369332"/>
          </a:xfrm>
          <a:prstGeom prst="rect">
            <a:avLst/>
          </a:prstGeom>
        </p:spPr>
        <p:txBody>
          <a:bodyPr wrap="none">
            <a:spAutoFit/>
          </a:bodyPr>
          <a:lstStyle/>
          <a:p>
            <a:r>
              <a:rPr lang="en-US" dirty="0" smtClean="0"/>
              <a:t>12” dia. X 24” height</a:t>
            </a:r>
            <a:endParaRPr lang="en-US" dirty="0"/>
          </a:p>
        </p:txBody>
      </p:sp>
      <p:sp>
        <p:nvSpPr>
          <p:cNvPr id="9" name="Rectangle 8"/>
          <p:cNvSpPr/>
          <p:nvPr/>
        </p:nvSpPr>
        <p:spPr>
          <a:xfrm>
            <a:off x="838200" y="3733800"/>
            <a:ext cx="1146468" cy="369332"/>
          </a:xfrm>
          <a:prstGeom prst="rect">
            <a:avLst/>
          </a:prstGeom>
        </p:spPr>
        <p:txBody>
          <a:bodyPr wrap="square">
            <a:spAutoFit/>
          </a:bodyPr>
          <a:lstStyle/>
          <a:p>
            <a:r>
              <a:rPr lang="en-US" dirty="0"/>
              <a:t>Full Shade</a:t>
            </a:r>
          </a:p>
        </p:txBody>
      </p:sp>
      <p:sp>
        <p:nvSpPr>
          <p:cNvPr id="10" name="Rectangle 9"/>
          <p:cNvSpPr/>
          <p:nvPr/>
        </p:nvSpPr>
        <p:spPr>
          <a:xfrm>
            <a:off x="6324600" y="3048000"/>
            <a:ext cx="1720343" cy="369332"/>
          </a:xfrm>
          <a:prstGeom prst="rect">
            <a:avLst/>
          </a:prstGeom>
        </p:spPr>
        <p:txBody>
          <a:bodyPr wrap="none">
            <a:spAutoFit/>
          </a:bodyPr>
          <a:lstStyle/>
          <a:p>
            <a:r>
              <a:rPr lang="en-US" dirty="0"/>
              <a:t>Japanese Shield </a:t>
            </a:r>
          </a:p>
        </p:txBody>
      </p:sp>
      <p:sp>
        <p:nvSpPr>
          <p:cNvPr id="11" name="Rectangle 10"/>
          <p:cNvSpPr/>
          <p:nvPr/>
        </p:nvSpPr>
        <p:spPr>
          <a:xfrm>
            <a:off x="6324600" y="3352800"/>
            <a:ext cx="2168671" cy="369332"/>
          </a:xfrm>
          <a:prstGeom prst="rect">
            <a:avLst/>
          </a:prstGeom>
        </p:spPr>
        <p:txBody>
          <a:bodyPr wrap="none">
            <a:spAutoFit/>
          </a:bodyPr>
          <a:lstStyle/>
          <a:p>
            <a:r>
              <a:rPr lang="en-US" dirty="0"/>
              <a:t> 24</a:t>
            </a:r>
            <a:r>
              <a:rPr lang="en-US" dirty="0" smtClean="0"/>
              <a:t>” </a:t>
            </a:r>
            <a:r>
              <a:rPr lang="en-US" dirty="0" smtClean="0"/>
              <a:t>dia. X 24” height</a:t>
            </a:r>
            <a:endParaRPr lang="en-US" dirty="0"/>
          </a:p>
        </p:txBody>
      </p:sp>
      <p:sp>
        <p:nvSpPr>
          <p:cNvPr id="12" name="Rectangle 11"/>
          <p:cNvSpPr/>
          <p:nvPr/>
        </p:nvSpPr>
        <p:spPr>
          <a:xfrm>
            <a:off x="6553200" y="3657600"/>
            <a:ext cx="1146468" cy="369332"/>
          </a:xfrm>
          <a:prstGeom prst="rect">
            <a:avLst/>
          </a:prstGeom>
        </p:spPr>
        <p:txBody>
          <a:bodyPr wrap="none">
            <a:spAutoFit/>
          </a:bodyPr>
          <a:lstStyle/>
          <a:p>
            <a:r>
              <a:rPr lang="en-US" dirty="0"/>
              <a:t>Full Shade</a:t>
            </a:r>
          </a:p>
        </p:txBody>
      </p:sp>
      <p:sp>
        <p:nvSpPr>
          <p:cNvPr id="13" name="Rectangle 12"/>
          <p:cNvSpPr/>
          <p:nvPr/>
        </p:nvSpPr>
        <p:spPr>
          <a:xfrm>
            <a:off x="1219200" y="5562600"/>
            <a:ext cx="1091774" cy="369332"/>
          </a:xfrm>
          <a:prstGeom prst="rect">
            <a:avLst/>
          </a:prstGeom>
        </p:spPr>
        <p:txBody>
          <a:bodyPr wrap="none">
            <a:spAutoFit/>
          </a:bodyPr>
          <a:lstStyle/>
          <a:p>
            <a:r>
              <a:rPr lang="en-US" dirty="0"/>
              <a:t>Lady Fern</a:t>
            </a:r>
          </a:p>
        </p:txBody>
      </p:sp>
      <p:sp>
        <p:nvSpPr>
          <p:cNvPr id="14" name="Rectangle 13"/>
          <p:cNvSpPr/>
          <p:nvPr/>
        </p:nvSpPr>
        <p:spPr>
          <a:xfrm>
            <a:off x="914400" y="5867400"/>
            <a:ext cx="2115772" cy="369332"/>
          </a:xfrm>
          <a:prstGeom prst="rect">
            <a:avLst/>
          </a:prstGeom>
        </p:spPr>
        <p:txBody>
          <a:bodyPr wrap="none">
            <a:spAutoFit/>
          </a:bodyPr>
          <a:lstStyle/>
          <a:p>
            <a:r>
              <a:rPr lang="en-US" dirty="0"/>
              <a:t>30</a:t>
            </a:r>
            <a:r>
              <a:rPr lang="en-US" dirty="0" smtClean="0"/>
              <a:t>” dia. X 30” height</a:t>
            </a:r>
            <a:endParaRPr lang="en-US" dirty="0"/>
          </a:p>
        </p:txBody>
      </p:sp>
      <p:sp>
        <p:nvSpPr>
          <p:cNvPr id="15" name="Rectangle 14"/>
          <p:cNvSpPr/>
          <p:nvPr/>
        </p:nvSpPr>
        <p:spPr>
          <a:xfrm>
            <a:off x="1066800" y="6248400"/>
            <a:ext cx="2013693" cy="369332"/>
          </a:xfrm>
          <a:prstGeom prst="rect">
            <a:avLst/>
          </a:prstGeom>
        </p:spPr>
        <p:txBody>
          <a:bodyPr wrap="none">
            <a:spAutoFit/>
          </a:bodyPr>
          <a:lstStyle/>
          <a:p>
            <a:r>
              <a:rPr lang="en-US" dirty="0"/>
              <a:t>Sun/part/full shade</a:t>
            </a:r>
          </a:p>
        </p:txBody>
      </p:sp>
      <p:sp>
        <p:nvSpPr>
          <p:cNvPr id="16" name="Rectangle 15"/>
          <p:cNvSpPr/>
          <p:nvPr/>
        </p:nvSpPr>
        <p:spPr>
          <a:xfrm>
            <a:off x="6248400" y="5486400"/>
            <a:ext cx="1546898" cy="369332"/>
          </a:xfrm>
          <a:prstGeom prst="rect">
            <a:avLst/>
          </a:prstGeom>
        </p:spPr>
        <p:txBody>
          <a:bodyPr wrap="none">
            <a:spAutoFit/>
          </a:bodyPr>
          <a:lstStyle/>
          <a:p>
            <a:r>
              <a:rPr lang="en-US" dirty="0"/>
              <a:t>Christmas fern</a:t>
            </a:r>
          </a:p>
        </p:txBody>
      </p:sp>
      <p:sp>
        <p:nvSpPr>
          <p:cNvPr id="17" name="Rectangle 16"/>
          <p:cNvSpPr/>
          <p:nvPr/>
        </p:nvSpPr>
        <p:spPr>
          <a:xfrm>
            <a:off x="6096000" y="5791200"/>
            <a:ext cx="2115772" cy="369332"/>
          </a:xfrm>
          <a:prstGeom prst="rect">
            <a:avLst/>
          </a:prstGeom>
        </p:spPr>
        <p:txBody>
          <a:bodyPr wrap="none">
            <a:spAutoFit/>
          </a:bodyPr>
          <a:lstStyle/>
          <a:p>
            <a:r>
              <a:rPr lang="en-US" dirty="0"/>
              <a:t>24</a:t>
            </a:r>
            <a:r>
              <a:rPr lang="en-US" dirty="0" smtClean="0"/>
              <a:t>” dia. X 12” height</a:t>
            </a:r>
            <a:endParaRPr lang="en-US" dirty="0"/>
          </a:p>
        </p:txBody>
      </p:sp>
      <p:sp>
        <p:nvSpPr>
          <p:cNvPr id="18" name="Rectangle 17"/>
          <p:cNvSpPr/>
          <p:nvPr/>
        </p:nvSpPr>
        <p:spPr>
          <a:xfrm>
            <a:off x="6477000" y="6172200"/>
            <a:ext cx="1574470" cy="369332"/>
          </a:xfrm>
          <a:prstGeom prst="rect">
            <a:avLst/>
          </a:prstGeom>
        </p:spPr>
        <p:txBody>
          <a:bodyPr wrap="none">
            <a:spAutoFit/>
          </a:bodyPr>
          <a:lstStyle/>
          <a:p>
            <a:r>
              <a:rPr lang="en-US" dirty="0"/>
              <a:t>part/full shade</a:t>
            </a:r>
          </a:p>
        </p:txBody>
      </p:sp>
      <p:sp>
        <p:nvSpPr>
          <p:cNvPr id="19" name="TextBox 18"/>
          <p:cNvSpPr txBox="1"/>
          <p:nvPr/>
        </p:nvSpPr>
        <p:spPr>
          <a:xfrm>
            <a:off x="3352800" y="6581001"/>
            <a:ext cx="4724400" cy="276999"/>
          </a:xfrm>
          <a:prstGeom prst="rect">
            <a:avLst/>
          </a:prstGeom>
          <a:noFill/>
        </p:spPr>
        <p:txBody>
          <a:bodyPr wrap="square" rtlCol="0">
            <a:spAutoFit/>
          </a:bodyPr>
          <a:lstStyle/>
          <a:p>
            <a:r>
              <a:rPr lang="en-US" sz="1200" dirty="0" smtClean="0"/>
              <a:t>*** remember that the size is the diameter of the mature plant</a:t>
            </a:r>
            <a:endParaRPr lang="en-US" sz="1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Now how to figure out how many plants you will need</a:t>
            </a:r>
            <a:br>
              <a:rPr lang="en-US" dirty="0" smtClean="0"/>
            </a:br>
            <a:endParaRPr lang="en-US" dirty="0"/>
          </a:p>
        </p:txBody>
      </p:sp>
      <p:sp>
        <p:nvSpPr>
          <p:cNvPr id="3" name="TextBox 2"/>
          <p:cNvSpPr txBox="1"/>
          <p:nvPr/>
        </p:nvSpPr>
        <p:spPr>
          <a:xfrm>
            <a:off x="533400" y="1524000"/>
            <a:ext cx="2895600" cy="2031325"/>
          </a:xfrm>
          <a:prstGeom prst="rect">
            <a:avLst/>
          </a:prstGeom>
          <a:noFill/>
        </p:spPr>
        <p:txBody>
          <a:bodyPr wrap="square" rtlCol="0">
            <a:spAutoFit/>
          </a:bodyPr>
          <a:lstStyle/>
          <a:p>
            <a:r>
              <a:rPr lang="en-US" dirty="0" smtClean="0"/>
              <a:t>You have the diameter of each plant.  You will need to figure out how many plants it will take to fill the area while not allowing the plants to touch.  </a:t>
            </a:r>
            <a:r>
              <a:rPr lang="en-US" dirty="0" smtClean="0"/>
              <a:t> And make it look good.</a:t>
            </a:r>
            <a:endParaRPr lang="en-US" dirty="0"/>
          </a:p>
        </p:txBody>
      </p:sp>
      <p:sp>
        <p:nvSpPr>
          <p:cNvPr id="5" name="TextBox 4"/>
          <p:cNvSpPr txBox="1"/>
          <p:nvPr/>
        </p:nvSpPr>
        <p:spPr>
          <a:xfrm>
            <a:off x="609600" y="3733800"/>
            <a:ext cx="3048000" cy="1477328"/>
          </a:xfrm>
          <a:prstGeom prst="rect">
            <a:avLst/>
          </a:prstGeom>
          <a:noFill/>
        </p:spPr>
        <p:txBody>
          <a:bodyPr wrap="square" rtlCol="0">
            <a:spAutoFit/>
          </a:bodyPr>
          <a:lstStyle/>
          <a:p>
            <a:r>
              <a:rPr lang="en-US" dirty="0" smtClean="0"/>
              <a:t>You will need to determine the area of your circles and how many you will need.  </a:t>
            </a:r>
          </a:p>
          <a:p>
            <a:r>
              <a:rPr lang="en-US" dirty="0" smtClean="0"/>
              <a:t>To figure the area of a circle : </a:t>
            </a:r>
          </a:p>
          <a:p>
            <a:r>
              <a:rPr lang="en-US" dirty="0" smtClean="0"/>
              <a:t>A = pi R(squared)</a:t>
            </a:r>
            <a:endParaRPr lang="en-US" dirty="0"/>
          </a:p>
        </p:txBody>
      </p:sp>
      <p:sp>
        <p:nvSpPr>
          <p:cNvPr id="18434" name="AutoShape 2" descr="data:image/jpg;base64,/9j/4AAQSkZJRgABAQAAAQABAAD/2wCEAAkGBhQSEBUSExQUFRQWFxcYGBYXFB0dHhoaGBccGRsdGh4ZHCwgGhkkGhQZHy8gIygqLDA4GCAxNTAqNSYrLSkBCQoKDgwOGg8PGi4lHyQ0Liw2Li0qLDUsLCwsLDUqLCkwLSwpKSwsLCosLCwvLDQ0LiksLCwpLCwqLC4vLCwqKf/AABEIAGwAegMBIgACEQEDEQH/xAAaAAADAQEBAQAAAAAAAAAAAAAAAwQCBQEH/8QAOhAAAgECAwUFBQcEAgMAAAAAAQIRAAMSITEEQVFhcSIygZGhBRNSYrFCcpLB0eHwFCMzorLSQ4KT/8QAFwEBAQEBAAAAAAAAAAAAAAAAAgEDAP/EACwRAAICAQIEBAUFAAAAAAAAAAABAhEhMfASQVGxMmFx4RMigcHxAwQzkaH/2gAMAwEAAhEDEQA/APuNFFFccFKv7Sqd4xOg1J6AZk9KXd2glsFuJHeY6L+rcvOMp1Z2VUltWOrtqfHcOQgcqlmnClmX9GBduN3VCDi+Z/Cp+reFZaxuZ7jHgpCx+GCPE1Rm3Iep/QetS7cmLBZGjyW+4veHiSqnkxoxTm8adfYrnWm/qSW7LXTNslbfxl3Yt9wFojgxkHcCINUW/YqjP3l8nib7/QEL6V0QKKeKpLe/oH4kupy9p2S8udt8Y3o4z/8AV1Ig/enqK1Y28FZYMg0LSSoI1DTmpG/EAOddKori4LysNLnZYfMFJVuuFSp49nhXL9OMlVZL8TqUqTEghh/N4yr1bu7Q8D/M6nbZCpxWoHFD3T/1PMeINNs3g4OUEZFTqDz/AFGR1BNZ01oc0qtaDqKXmvMeo/UUyaSleANBRRRSIFS7XfM4FMGJZvgXjnlJggTwJ3QWbXtQtoztoon9hzJyqbYdiMYrneJxYdwOWvEiABwAG+SS+gk6yMs3IAW2hI4nIcZk5mZmYMzrXsu2eFIG7Ec/9dKdc4cfpv8A0pgFGuJ1yDnVvIj+oI7yHqvaH0n0pJuA3rZBBBS5BH3reXofKrCa5+2WVYh7bqLisGGYhsiCDzKkjFqJGsRWsXTySpcsnRopOy7UtxZU6EgjeCNQRuIp1QuoVJ7QP+MbzcWPAFj/AKqaqJrlWyL9wXSw9yAQgnvk6vzSAAvEFjmCKUXw/M+RH5F/9VPcBbmNPM6+E0i/YuE41CBwI1JxDXC2Qy4GMpniDYjDcR4Vqs9SxuLsksbWzKGwSOAbMEZEEGBIIjWt29oG45bwRBU8wcwDWLgwXA32XIDcm0U+OS/h506/s4bkRof5qOVFpv1FJcOVoxtFT7JeJlW7y68wdCORg+RqilF2rCS7RbxuqnRe2eo7k+Mt1QVVUextN28eDKo6BAf+TtVbtAJ4VbxZ1Mwh1Y/wD95qcXWudw4U+OJLfdByA+Yz0iDXht4z7s9xIx/M0SFPIZMeMjdIq2hFYNXUfXe94mHs9NSuI8X7R8MWnhTTs6kRhWOECmUU6QHOT1Zym9kIt3Ek2mdYxJAzXipBVsjvGUGImvPfX0IR3tZ5KwtGG5H+72W9Duzyq7amjAeDfVSPzrZsBlIYA4hBH5dK5zl4Y9jotW+Ik2jZCyBLrBy5AgCF4nKc4UHUnMCrltgaADoKissRcW2xkqCQT9oaAnmMwfPKavqJLUjtNoy1sHUDyrOAjQ+B/XUUyiucUzrE3UFxCpkSI5g8eo1Bo2S8WQE66EcGGTDzBrdxd41HqOFI2M9pwNMWIdGUH/liopu6Y9Yve+Q24sMG8D0P7x602kbd/ieNcJjqBl601WkTVWJMzItgMO3zF/NbjA+hXyqu+RhadIM9IqW1bJDAd5LjEdT2s+RDx40y+3vLLgSCVYRvBiPOpLwMb/kp9TWwLFsE6t2j1btHymPCqK8XQV7TRJO22FFFYu3QokmAP54nlVCJv53EXhL+Qj6uD4VTUthDjxNkWBy4AEQPqepNVUY6si0si2+Fa3cP2Wwk8rnZj8eDyq2pfaSgpB0L2x53FrezuR2G7w0PxDj14/uK7mNvC3vUfRRRSCFSbOIuuPlT1Ln848KrqS0R7242gAQE9AzfRxQkspmkdJen3QzazkF+JgPDU/6g1q03ZHQVi12jjOQiFB4byeBMDLkOdMsr2R0H0qO3JUZx0bFW+zeYbmUMOo7LemCt3bEnEphvQ8iN/wBaxtogBxqhnqujDyzjiBVCtIkU/Ic1xJPePYj2XbcirKwKHCSBiEjTTPukHMDWn/1ifEKRfUpc94okMAHAGsaEcWA3bxOpAFMZveZKexkSQdZ0AI8z4caENK6EnF6p4Zn+vxT7tWcjlA82yPhNC23nE4BI0AbJekjM8z6SaqVYEDICva0M66k7bQJEypnQ7xvg6HjlwqisXbQYEESDUd/2gtlW95JwiRlJccBxfKI8eg0l69/c0SvCD2jtaq9tWO/FABJMAhQAMySTMD4DwouNcuD/ABBRuL3MLDmMAaPOtbBsUE3XH91wJznCNyL8o38TJ5C2tvljirJJ2kjnpfvp37YcbjbfteKsFHkfCm2PaiOJXHwI928g8CMMg8jVdR7bspn3tsf3FGnxr8Dfkdx5FgeXDLGgKa0GnaSe6rHqMI8cWfkDUvs61jHvGzDsWCjSMgp5nCqnPymvdp2oXEUIf8kAHkRJPIhZPkN9XIgAAAgAQByrDWXp3NeGoZ59t9jN7SOOXn+1MperdPqf2+tMqxy2wsKj2c+7b3Z7pk2z6lPDUcvumrKXfsB1wn01BGhHAg0mKLWj0NOsiKh2ewwlkIDEksp7pknPipI3jxBNOs7QQ2C53vstufpwbiPEZaatLqBqpPiDmPDOPCg1zRcwx+DI2wjvo45gYh4Yc/MCvf69fn/+b/8AWno89d4rVJO1aZzcea/38kp2l27iH7z5Dy7x6EDrUu1ezyWtlmxNjGInKFHbhBu7SLzMZk11K5/tVjAIn+2RcMcAYIjeSpeOYpxjbRHPFLBZBHMc9f3o97xB8p+lbRgQCDIOhFe1nwtaMNi/e8AT4R9YrxzkSxCqMznu5nd/M627gAkkADMk7qjZvedtuzaXOGyxRniadFETB6mIrnFvDHFc+Qn2Kk42zEO6oCIwqTj8CcQ4ZBREiujcaNNTp/OFS+zyRbBIOJyz4d/aYkA8wpAPSq1TedaX6nicYhbvLBFgRWqKK5KlSCFFFFU4xdshgVYSD/POortq5bIZf7gGUEw0cJOTciYI5ya6FFShKVY5Etja0u6EhhqpGFl6qcx9DTsZGonmPzFF7ZlfvKGjSRp04Gpj7MG57g5Yyw8rk0HF3aF8r39/Yc21jRe03AHTr8I6+tbs2omTLHMn9OAFcS/trI2EQQPlA4fDFV7Cz3P/ACOvQLw+ZSaim7qjWX7dxjxN4GAGxkAWtbgok2+QAzZOAGY0gju7t+1kf/ERdPyEED7zaDpryrw7ADkxZ/vGR+GMPpW7vsy28F1VoECVXTrE1p8Tj1WeplUY+e99Bd3CIe+6jPsrMKDuic3bmfACsNjvkdkpaB+0IZ407OqpyME7wBIarZ/Z9u2ZREU8QoB89TVFLCWNd77Bcm9TKW468a1RRRSSwghRRRVOP//Z">
            <a:hlinkClick r:id="rId2"/>
          </p:cNvPr>
          <p:cNvSpPr>
            <a:spLocks noChangeAspect="1" noChangeArrowheads="1"/>
          </p:cNvSpPr>
          <p:nvPr/>
        </p:nvSpPr>
        <p:spPr bwMode="auto">
          <a:xfrm>
            <a:off x="155575" y="-487363"/>
            <a:ext cx="1162050" cy="10287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8436" name="Picture 4" descr="http://twiki.di.uniroma1.it/~andrea/Tesi/MaurizioDiPietro-Origami3D/informazioni%20su%20web/origami/The%20Geometry%20Junkyard%20All%20Topics_file/ringel.gif"/>
          <p:cNvPicPr>
            <a:picLocks noChangeAspect="1" noChangeArrowheads="1"/>
          </p:cNvPicPr>
          <p:nvPr/>
        </p:nvPicPr>
        <p:blipFill>
          <a:blip r:embed="rId3" cstate="print"/>
          <a:srcRect/>
          <a:stretch>
            <a:fillRect/>
          </a:stretch>
        </p:blipFill>
        <p:spPr bwMode="auto">
          <a:xfrm>
            <a:off x="3826625" y="1295400"/>
            <a:ext cx="5081617" cy="44958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Sprinkler layout</a:t>
            </a:r>
            <a:endParaRPr lang="en-US" dirty="0"/>
          </a:p>
        </p:txBody>
      </p:sp>
      <p:pic>
        <p:nvPicPr>
          <p:cNvPr id="20482" name="Picture 2" descr="http://www.sprinkleradvisor.com/images/system_basic_layout.jpg"/>
          <p:cNvPicPr>
            <a:picLocks noChangeAspect="1" noChangeArrowheads="1"/>
          </p:cNvPicPr>
          <p:nvPr/>
        </p:nvPicPr>
        <p:blipFill>
          <a:blip r:embed="rId2" cstate="print"/>
          <a:srcRect/>
          <a:stretch>
            <a:fillRect/>
          </a:stretch>
        </p:blipFill>
        <p:spPr bwMode="auto">
          <a:xfrm>
            <a:off x="4572000" y="1981200"/>
            <a:ext cx="4143375" cy="2790825"/>
          </a:xfrm>
          <a:prstGeom prst="rect">
            <a:avLst/>
          </a:prstGeom>
          <a:noFill/>
        </p:spPr>
      </p:pic>
      <p:sp>
        <p:nvSpPr>
          <p:cNvPr id="4" name="TextBox 3"/>
          <p:cNvSpPr txBox="1"/>
          <p:nvPr/>
        </p:nvSpPr>
        <p:spPr>
          <a:xfrm>
            <a:off x="609600" y="1905000"/>
            <a:ext cx="3429000" cy="3139321"/>
          </a:xfrm>
          <a:prstGeom prst="rect">
            <a:avLst/>
          </a:prstGeom>
          <a:noFill/>
        </p:spPr>
        <p:txBody>
          <a:bodyPr wrap="square" rtlCol="0">
            <a:spAutoFit/>
          </a:bodyPr>
          <a:lstStyle/>
          <a:p>
            <a:r>
              <a:rPr lang="en-US" dirty="0" smtClean="0"/>
              <a:t>Laying  out the sprinkler system </a:t>
            </a:r>
            <a:endParaRPr lang="en-US" dirty="0"/>
          </a:p>
          <a:p>
            <a:r>
              <a:rPr lang="en-US" dirty="0" smtClean="0"/>
              <a:t>You will need to lay your lines , determine the type of heads to use and where to place them for best coverage.  If you were to do this project for real you would also need to determine the amount of time each head would need to run for, but here we will not be doing that.  It involves type of soil, how much sun, slope of grade….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Sprinkler layout</a:t>
            </a:r>
            <a:endParaRPr lang="en-US" dirty="0"/>
          </a:p>
        </p:txBody>
      </p:sp>
      <p:pic>
        <p:nvPicPr>
          <p:cNvPr id="21506" name="Picture 2" descr="http://www.billsdepot.com/images/020717PicSprinkler2.jpg"/>
          <p:cNvPicPr>
            <a:picLocks noChangeAspect="1" noChangeArrowheads="1"/>
          </p:cNvPicPr>
          <p:nvPr/>
        </p:nvPicPr>
        <p:blipFill>
          <a:blip r:embed="rId2" cstate="print"/>
          <a:srcRect/>
          <a:stretch>
            <a:fillRect/>
          </a:stretch>
        </p:blipFill>
        <p:spPr bwMode="auto">
          <a:xfrm>
            <a:off x="3962400" y="3124200"/>
            <a:ext cx="4953000" cy="3123739"/>
          </a:xfrm>
          <a:prstGeom prst="rect">
            <a:avLst/>
          </a:prstGeom>
          <a:noFill/>
        </p:spPr>
      </p:pic>
      <p:sp>
        <p:nvSpPr>
          <p:cNvPr id="4" name="TextBox 3"/>
          <p:cNvSpPr txBox="1"/>
          <p:nvPr/>
        </p:nvSpPr>
        <p:spPr>
          <a:xfrm>
            <a:off x="914400" y="1219200"/>
            <a:ext cx="2743200" cy="5262979"/>
          </a:xfrm>
          <a:prstGeom prst="rect">
            <a:avLst/>
          </a:prstGeom>
          <a:noFill/>
        </p:spPr>
        <p:txBody>
          <a:bodyPr wrap="square" rtlCol="0">
            <a:spAutoFit/>
          </a:bodyPr>
          <a:lstStyle/>
          <a:p>
            <a:pPr>
              <a:buFont typeface="Arial" pitchFamily="34" charset="0"/>
              <a:buChar char="•"/>
            </a:pPr>
            <a:r>
              <a:rPr lang="en-US" sz="1400" dirty="0" smtClean="0"/>
              <a:t>Much like determining the amount of plants needed you will need to determine how many sprinkler heads and what type.  </a:t>
            </a:r>
          </a:p>
          <a:p>
            <a:pPr>
              <a:buFont typeface="Arial" pitchFamily="34" charset="0"/>
              <a:buChar char="•"/>
            </a:pPr>
            <a:endParaRPr lang="en-US" sz="1400" dirty="0" smtClean="0"/>
          </a:p>
          <a:p>
            <a:pPr>
              <a:buFont typeface="Arial" pitchFamily="34" charset="0"/>
              <a:buChar char="•"/>
            </a:pPr>
            <a:r>
              <a:rPr lang="en-US" sz="1400" dirty="0" smtClean="0"/>
              <a:t>You will have four different degrees to work with 45, 90, 180 , and 360. </a:t>
            </a:r>
          </a:p>
          <a:p>
            <a:endParaRPr lang="en-US" sz="1400" dirty="0" smtClean="0"/>
          </a:p>
          <a:p>
            <a:pPr>
              <a:buFont typeface="Arial" pitchFamily="34" charset="0"/>
              <a:buChar char="•"/>
            </a:pPr>
            <a:r>
              <a:rPr lang="en-US" sz="1400" dirty="0" smtClean="0"/>
              <a:t>You will have two types to choose from </a:t>
            </a:r>
          </a:p>
          <a:p>
            <a:pPr lvl="1">
              <a:buFont typeface="Arial" pitchFamily="34" charset="0"/>
              <a:buChar char="•"/>
            </a:pPr>
            <a:r>
              <a:rPr lang="en-US" sz="1400" dirty="0" smtClean="0"/>
              <a:t>the first is a spray head which sprays a distance of 5 feet </a:t>
            </a:r>
          </a:p>
          <a:p>
            <a:pPr lvl="1">
              <a:buFont typeface="Arial" pitchFamily="34" charset="0"/>
              <a:buChar char="•"/>
            </a:pPr>
            <a:r>
              <a:rPr lang="en-US" sz="1400" dirty="0" smtClean="0"/>
              <a:t>the second is a rotary  head which sprays approximately 10 to 20 feet.</a:t>
            </a:r>
          </a:p>
          <a:p>
            <a:pPr>
              <a:buFont typeface="Arial" pitchFamily="34" charset="0"/>
              <a:buChar char="•"/>
            </a:pPr>
            <a:endParaRPr lang="en-US" sz="1400" dirty="0"/>
          </a:p>
          <a:p>
            <a:pPr>
              <a:buFont typeface="Arial" pitchFamily="34" charset="0"/>
              <a:buChar char="•"/>
            </a:pPr>
            <a:r>
              <a:rPr lang="en-US" sz="1400" dirty="0" smtClean="0"/>
              <a:t>You will need to remember that overspray is bad (overspray is when the water from one head overlaps the water from another causing an area to receive twice as much water. )</a:t>
            </a:r>
            <a:endParaRPr lang="en-US" sz="1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632</TotalTime>
  <Words>870</Words>
  <Application>Microsoft Office PowerPoint</Application>
  <PresentationFormat>On-screen Show (4:3)</PresentationFormat>
  <Paragraphs>3361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MATHEMATICAL LANDSCAPING</vt:lpstr>
      <vt:lpstr>Welcome !</vt:lpstr>
      <vt:lpstr>Your assignment if you choose to accept it….</vt:lpstr>
      <vt:lpstr>Figuring the area of your Garden </vt:lpstr>
      <vt:lpstr>Plants you have to choose from  HOSTAS </vt:lpstr>
      <vt:lpstr>Plants you have to choose from Ferns</vt:lpstr>
      <vt:lpstr>Now how to figure out how many plants you will need </vt:lpstr>
      <vt:lpstr>Sprinkler layout</vt:lpstr>
      <vt:lpstr>Sprinkler layout</vt:lpstr>
      <vt:lpstr>Now for the Math Stuff </vt:lpstr>
      <vt:lpstr>More Math to figure out</vt:lpstr>
      <vt:lpstr>Slide 12</vt:lpstr>
      <vt:lpstr>Helpful websites to use </vt:lpstr>
    </vt:vector>
  </TitlesOfParts>
  <Company>NARA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MATHEMATICAL LANDSCAPING</dc:title>
  <dc:creator>ljordan</dc:creator>
  <cp:lastModifiedBy>ljordan</cp:lastModifiedBy>
  <cp:revision>64</cp:revision>
  <dcterms:created xsi:type="dcterms:W3CDTF">2010-11-15T13:50:40Z</dcterms:created>
  <dcterms:modified xsi:type="dcterms:W3CDTF">2010-11-16T19:15:11Z</dcterms:modified>
</cp:coreProperties>
</file>