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3" d="100"/>
          <a:sy n="63" d="100"/>
        </p:scale>
        <p:origin x="-137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04421214-9C1A-4637-BB60-ABAC6DC390DE}" type="datetimeFigureOut">
              <a:rPr lang="en-US" smtClean="0"/>
              <a:t>11/29/2010</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0E2804B-9E5D-4956-9AD1-BB066F5A1308}" type="slidenum">
              <a:rPr lang="en-US" smtClean="0"/>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4421214-9C1A-4637-BB60-ABAC6DC390DE}" type="datetimeFigureOut">
              <a:rPr lang="en-US" smtClean="0"/>
              <a:t>11/29/2010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E2804B-9E5D-4956-9AD1-BB066F5A130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B0E2804B-9E5D-4956-9AD1-BB066F5A1308}" type="slidenum">
              <a:rPr lang="en-US" smtClean="0"/>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4421214-9C1A-4637-BB60-ABAC6DC390DE}" type="datetimeFigureOut">
              <a:rPr lang="en-US" smtClean="0"/>
              <a:t>11/29/2010</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04421214-9C1A-4637-BB60-ABAC6DC390DE}" type="datetimeFigureOut">
              <a:rPr lang="en-US" smtClean="0"/>
              <a:t>11/29/2010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B0E2804B-9E5D-4956-9AD1-BB066F5A1308}" type="slidenum">
              <a:rPr lang="en-US" smtClean="0"/>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04421214-9C1A-4637-BB60-ABAC6DC390DE}" type="datetimeFigureOut">
              <a:rPr lang="en-US" smtClean="0"/>
              <a:t>11/29/2010</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0E2804B-9E5D-4956-9AD1-BB066F5A1308}" type="slidenum">
              <a:rPr lang="en-US" smtClean="0"/>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04421214-9C1A-4637-BB60-ABAC6DC390DE}" type="datetimeFigureOut">
              <a:rPr lang="en-US" smtClean="0"/>
              <a:t>11/29/2010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E2804B-9E5D-4956-9AD1-BB066F5A1308}" type="slidenum">
              <a:rPr lang="en-US" smtClean="0"/>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04421214-9C1A-4637-BB60-ABAC6DC390DE}" type="datetimeFigureOut">
              <a:rPr lang="en-US" smtClean="0"/>
              <a:t>11/29/2010</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B0E2804B-9E5D-4956-9AD1-BB066F5A1308}" type="slidenum">
              <a:rPr lang="en-US" smtClean="0"/>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4421214-9C1A-4637-BB60-ABAC6DC390DE}" type="datetimeFigureOut">
              <a:rPr lang="en-US" smtClean="0"/>
              <a:t>11/29/2010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B0E2804B-9E5D-4956-9AD1-BB066F5A130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04421214-9C1A-4637-BB60-ABAC6DC390DE}" type="datetimeFigureOut">
              <a:rPr lang="en-US" smtClean="0"/>
              <a:t>11/29/2010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B0E2804B-9E5D-4956-9AD1-BB066F5A130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B0E2804B-9E5D-4956-9AD1-BB066F5A1308}" type="slidenum">
              <a:rPr lang="en-US" smtClean="0"/>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04421214-9C1A-4637-BB60-ABAC6DC390DE}" type="datetimeFigureOut">
              <a:rPr lang="en-US" smtClean="0"/>
              <a:t>11/29/2010</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B0E2804B-9E5D-4956-9AD1-BB066F5A1308}" type="slidenum">
              <a:rPr lang="en-US" smtClean="0"/>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04421214-9C1A-4637-BB60-ABAC6DC390DE}" type="datetimeFigureOut">
              <a:rPr lang="en-US" smtClean="0"/>
              <a:t>11/29/2010</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04421214-9C1A-4637-BB60-ABAC6DC390DE}" type="datetimeFigureOut">
              <a:rPr lang="en-US" smtClean="0"/>
              <a:t>11/29/2010</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B0E2804B-9E5D-4956-9AD1-BB066F5A1308}" type="slidenum">
              <a:rPr lang="en-US" smtClean="0"/>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The who and how.</a:t>
            </a:r>
            <a:endParaRPr lang="en-US" dirty="0"/>
          </a:p>
        </p:txBody>
      </p:sp>
      <p:sp>
        <p:nvSpPr>
          <p:cNvPr id="2" name="Title 1"/>
          <p:cNvSpPr>
            <a:spLocks noGrp="1"/>
          </p:cNvSpPr>
          <p:nvPr>
            <p:ph type="ctrTitle"/>
          </p:nvPr>
        </p:nvSpPr>
        <p:spPr/>
        <p:txBody>
          <a:bodyPr/>
          <a:lstStyle/>
          <a:p>
            <a:r>
              <a:rPr lang="en-US" dirty="0" smtClean="0"/>
              <a:t>Opinion Polling</a:t>
            </a:r>
            <a:endParaRPr lang="en-US" dirty="0"/>
          </a:p>
        </p:txBody>
      </p:sp>
      <p:pic>
        <p:nvPicPr>
          <p:cNvPr id="4098" name="Picture 2"/>
          <p:cNvPicPr>
            <a:picLocks noChangeAspect="1" noChangeArrowheads="1"/>
          </p:cNvPicPr>
          <p:nvPr/>
        </p:nvPicPr>
        <p:blipFill>
          <a:blip r:embed="rId2" cstate="print"/>
          <a:srcRect/>
          <a:stretch>
            <a:fillRect/>
          </a:stretch>
        </p:blipFill>
        <p:spPr bwMode="auto">
          <a:xfrm>
            <a:off x="533400" y="3200400"/>
            <a:ext cx="2859024" cy="533400"/>
          </a:xfrm>
          <a:prstGeom prst="rect">
            <a:avLst/>
          </a:prstGeom>
          <a:noFill/>
          <a:ln w="9525">
            <a:noFill/>
            <a:miter lim="800000"/>
            <a:headEnd/>
            <a:tailEnd/>
          </a:ln>
        </p:spPr>
      </p:pic>
      <p:pic>
        <p:nvPicPr>
          <p:cNvPr id="4099" name="Picture 3"/>
          <p:cNvPicPr>
            <a:picLocks noChangeAspect="1" noChangeArrowheads="1"/>
          </p:cNvPicPr>
          <p:nvPr/>
        </p:nvPicPr>
        <p:blipFill>
          <a:blip r:embed="rId3" cstate="print"/>
          <a:srcRect/>
          <a:stretch>
            <a:fillRect/>
          </a:stretch>
        </p:blipFill>
        <p:spPr bwMode="auto">
          <a:xfrm>
            <a:off x="6705600" y="2590800"/>
            <a:ext cx="1524000" cy="1530804"/>
          </a:xfrm>
          <a:prstGeom prst="rect">
            <a:avLst/>
          </a:prstGeom>
          <a:noFill/>
          <a:ln w="9525">
            <a:noFill/>
            <a:miter lim="800000"/>
            <a:headEnd/>
            <a:tailEnd/>
          </a:ln>
        </p:spPr>
      </p:pic>
      <p:pic>
        <p:nvPicPr>
          <p:cNvPr id="4100" name="Picture 4"/>
          <p:cNvPicPr>
            <a:picLocks noChangeAspect="1" noChangeArrowheads="1"/>
          </p:cNvPicPr>
          <p:nvPr/>
        </p:nvPicPr>
        <p:blipFill>
          <a:blip r:embed="rId4" cstate="print"/>
          <a:srcRect/>
          <a:stretch>
            <a:fillRect/>
          </a:stretch>
        </p:blipFill>
        <p:spPr bwMode="auto">
          <a:xfrm>
            <a:off x="3429000" y="3962400"/>
            <a:ext cx="1752600" cy="1752600"/>
          </a:xfrm>
          <a:prstGeom prst="rect">
            <a:avLst/>
          </a:prstGeom>
          <a:noFill/>
          <a:ln w="9525">
            <a:noFill/>
            <a:miter lim="800000"/>
            <a:headEnd/>
            <a:tailEnd/>
          </a:ln>
        </p:spPr>
      </p:pic>
      <p:pic>
        <p:nvPicPr>
          <p:cNvPr id="4101" name="Picture 5"/>
          <p:cNvPicPr>
            <a:picLocks noChangeAspect="1" noChangeArrowheads="1"/>
          </p:cNvPicPr>
          <p:nvPr/>
        </p:nvPicPr>
        <p:blipFill>
          <a:blip r:embed="rId5" cstate="print"/>
          <a:srcRect/>
          <a:stretch>
            <a:fillRect/>
          </a:stretch>
        </p:blipFill>
        <p:spPr bwMode="auto">
          <a:xfrm>
            <a:off x="457200" y="4419600"/>
            <a:ext cx="2371725" cy="790575"/>
          </a:xfrm>
          <a:prstGeom prst="rect">
            <a:avLst/>
          </a:prstGeom>
          <a:noFill/>
          <a:ln w="9525">
            <a:noFill/>
            <a:miter lim="800000"/>
            <a:headEnd/>
            <a:tailEnd/>
          </a:ln>
        </p:spPr>
      </p:pic>
      <p:pic>
        <p:nvPicPr>
          <p:cNvPr id="4102" name="Picture 6"/>
          <p:cNvPicPr>
            <a:picLocks noChangeAspect="1" noChangeArrowheads="1"/>
          </p:cNvPicPr>
          <p:nvPr/>
        </p:nvPicPr>
        <p:blipFill>
          <a:blip r:embed="rId6" cstate="print"/>
          <a:srcRect/>
          <a:stretch>
            <a:fillRect/>
          </a:stretch>
        </p:blipFill>
        <p:spPr bwMode="auto">
          <a:xfrm>
            <a:off x="6553200" y="4495800"/>
            <a:ext cx="1752600" cy="1713996"/>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a:t>
            </a:r>
            <a:endParaRPr lang="en-US" dirty="0"/>
          </a:p>
        </p:txBody>
      </p:sp>
      <p:sp>
        <p:nvSpPr>
          <p:cNvPr id="3" name="Content Placeholder 2"/>
          <p:cNvSpPr>
            <a:spLocks noGrp="1"/>
          </p:cNvSpPr>
          <p:nvPr>
            <p:ph sz="quarter" idx="1"/>
          </p:nvPr>
        </p:nvSpPr>
        <p:spPr/>
        <p:txBody>
          <a:bodyPr/>
          <a:lstStyle/>
          <a:p>
            <a:pPr>
              <a:buNone/>
            </a:pPr>
            <a:r>
              <a:rPr lang="en-US" dirty="0" smtClean="0"/>
              <a:t>Is the class a good sample?</a:t>
            </a:r>
          </a:p>
          <a:p>
            <a:pPr>
              <a:buNone/>
            </a:pPr>
            <a:endParaRPr lang="en-US" dirty="0" smtClean="0"/>
          </a:p>
          <a:p>
            <a:pPr>
              <a:buNone/>
            </a:pPr>
            <a:r>
              <a:rPr lang="en-US" dirty="0" smtClean="0"/>
              <a:t>If it is, then of what population?</a:t>
            </a:r>
          </a:p>
          <a:p>
            <a:pPr>
              <a:buNone/>
            </a:pPr>
            <a:endParaRPr lang="en-US" dirty="0" smtClean="0"/>
          </a:p>
          <a:p>
            <a:pPr>
              <a:buNone/>
            </a:pPr>
            <a:r>
              <a:rPr lang="en-US" dirty="0" smtClean="0"/>
              <a:t>If it isn’t, why not?</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does polling?</a:t>
            </a:r>
            <a:endParaRPr lang="en-US" dirty="0"/>
          </a:p>
        </p:txBody>
      </p:sp>
      <p:sp>
        <p:nvSpPr>
          <p:cNvPr id="3" name="Content Placeholder 2"/>
          <p:cNvSpPr>
            <a:spLocks noGrp="1"/>
          </p:cNvSpPr>
          <p:nvPr>
            <p:ph sz="quarter" idx="1"/>
          </p:nvPr>
        </p:nvSpPr>
        <p:spPr/>
        <p:txBody>
          <a:bodyPr>
            <a:normAutofit/>
          </a:bodyPr>
          <a:lstStyle/>
          <a:p>
            <a:r>
              <a:rPr lang="en-US" dirty="0" smtClean="0"/>
              <a:t>News organizations like CNN, Fox News, ABC, and NBC.  </a:t>
            </a:r>
          </a:p>
          <a:p>
            <a:endParaRPr lang="en-US" dirty="0"/>
          </a:p>
          <a:p>
            <a:r>
              <a:rPr lang="en-US" dirty="0" smtClean="0"/>
              <a:t>Polling organizations like Rasmussen, Gallup, and Survey USA.   </a:t>
            </a:r>
          </a:p>
          <a:p>
            <a:endParaRPr lang="en-US" dirty="0"/>
          </a:p>
          <a:p>
            <a:r>
              <a:rPr lang="en-US" dirty="0" smtClean="0"/>
              <a:t>These organizations use slightly different techniques when polling, but their methods are fairly similar.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Samples</a:t>
            </a:r>
            <a:endParaRPr lang="en-US" dirty="0"/>
          </a:p>
        </p:txBody>
      </p:sp>
      <p:sp>
        <p:nvSpPr>
          <p:cNvPr id="3" name="Content Placeholder 2"/>
          <p:cNvSpPr>
            <a:spLocks noGrp="1"/>
          </p:cNvSpPr>
          <p:nvPr>
            <p:ph sz="quarter" idx="1"/>
          </p:nvPr>
        </p:nvSpPr>
        <p:spPr/>
        <p:txBody>
          <a:bodyPr/>
          <a:lstStyle/>
          <a:p>
            <a:r>
              <a:rPr lang="en-US" dirty="0" smtClean="0"/>
              <a:t>Pollsters take a sample of the greater population.  There are various kinds of samples, four broad categories exist in two exclusive sections.  They are:</a:t>
            </a:r>
          </a:p>
          <a:p>
            <a:r>
              <a:rPr lang="en-US" dirty="0" smtClean="0"/>
              <a:t>Biased and unbiased samples.</a:t>
            </a:r>
          </a:p>
          <a:p>
            <a:r>
              <a:rPr lang="en-US" dirty="0" smtClean="0"/>
              <a:t>Random and nonrandom samples. </a:t>
            </a:r>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2819400" y="3886200"/>
            <a:ext cx="3352800" cy="2434923"/>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Nonrandom or Random?</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Random samples are those selected at random from the population as a whole.</a:t>
            </a:r>
          </a:p>
          <a:p>
            <a:endParaRPr lang="en-US" dirty="0" smtClean="0"/>
          </a:p>
          <a:p>
            <a:r>
              <a:rPr lang="en-US" dirty="0" smtClean="0"/>
              <a:t>Nonrandom samples are chosen with some parts of the sample manipulated.  </a:t>
            </a:r>
          </a:p>
          <a:p>
            <a:endParaRPr lang="en-US" dirty="0" smtClean="0"/>
          </a:p>
          <a:p>
            <a:r>
              <a:rPr lang="en-US" dirty="0" smtClean="0"/>
              <a:t>Nonrandom samples are not bad samples! Sometimes polls would not be accurate from a random sample.</a:t>
            </a:r>
          </a:p>
          <a:p>
            <a:endParaRPr lang="en-US" dirty="0" smtClean="0"/>
          </a:p>
          <a:p>
            <a:r>
              <a:rPr lang="en-US" dirty="0" smtClean="0"/>
              <a:t>Political polls are almost always nonrandom due to “likely voter” selection.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Biased or Unbiased Samples</a:t>
            </a:r>
            <a:endParaRPr lang="en-US" dirty="0"/>
          </a:p>
        </p:txBody>
      </p:sp>
      <p:sp>
        <p:nvSpPr>
          <p:cNvPr id="3" name="Content Placeholder 2"/>
          <p:cNvSpPr>
            <a:spLocks noGrp="1"/>
          </p:cNvSpPr>
          <p:nvPr>
            <p:ph sz="quarter" idx="1"/>
          </p:nvPr>
        </p:nvSpPr>
        <p:spPr/>
        <p:txBody>
          <a:bodyPr>
            <a:normAutofit fontScale="92500" lnSpcReduction="20000"/>
          </a:bodyPr>
          <a:lstStyle/>
          <a:p>
            <a:r>
              <a:rPr lang="en-US" dirty="0" smtClean="0"/>
              <a:t>Biased samples are bad samples!</a:t>
            </a:r>
          </a:p>
          <a:p>
            <a:endParaRPr lang="en-US" dirty="0"/>
          </a:p>
          <a:p>
            <a:r>
              <a:rPr lang="en-US" dirty="0" smtClean="0"/>
              <a:t>Biased samples are chosen in a way as to make the poll inaccurate.  “Convenience samples”  like internet polls are biased samples, not because they support an argument but because the method will not generate a representation of the population.</a:t>
            </a:r>
          </a:p>
          <a:p>
            <a:endParaRPr lang="en-US" dirty="0"/>
          </a:p>
          <a:p>
            <a:r>
              <a:rPr lang="en-US" dirty="0" smtClean="0"/>
              <a:t>Unbiased samples are good samples!</a:t>
            </a:r>
          </a:p>
          <a:p>
            <a:endParaRPr lang="en-US" dirty="0"/>
          </a:p>
          <a:p>
            <a:r>
              <a:rPr lang="en-US" dirty="0" smtClean="0"/>
              <a:t>Unbiased samples are those taken in such a way that they accurately represent the population as a whole. </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Likely voter selection</a:t>
            </a:r>
            <a:endParaRPr lang="en-US" dirty="0"/>
          </a:p>
        </p:txBody>
      </p:sp>
      <p:sp>
        <p:nvSpPr>
          <p:cNvPr id="3" name="Content Placeholder 2"/>
          <p:cNvSpPr>
            <a:spLocks noGrp="1"/>
          </p:cNvSpPr>
          <p:nvPr>
            <p:ph sz="quarter" idx="1"/>
          </p:nvPr>
        </p:nvSpPr>
        <p:spPr/>
        <p:txBody>
          <a:bodyPr/>
          <a:lstStyle/>
          <a:p>
            <a:r>
              <a:rPr lang="en-US" dirty="0" smtClean="0"/>
              <a:t>Instead of a random sample participants in campaign polls are determined to be likely voters before inclusion.</a:t>
            </a:r>
          </a:p>
          <a:p>
            <a:endParaRPr lang="en-US" dirty="0" smtClean="0"/>
          </a:p>
          <a:p>
            <a:r>
              <a:rPr lang="en-US" dirty="0" smtClean="0"/>
              <a:t>The method of determining likely voters is simple among most news organizations, they ask during the telephone survey.</a:t>
            </a: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4648200" y="4343400"/>
            <a:ext cx="2390775" cy="1914525"/>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Margin of Error</a:t>
            </a:r>
            <a:endParaRPr lang="en-US" dirty="0"/>
          </a:p>
        </p:txBody>
      </p:sp>
      <p:sp>
        <p:nvSpPr>
          <p:cNvPr id="3" name="Content Placeholder 2"/>
          <p:cNvSpPr>
            <a:spLocks noGrp="1"/>
          </p:cNvSpPr>
          <p:nvPr>
            <p:ph sz="quarter" idx="1"/>
          </p:nvPr>
        </p:nvSpPr>
        <p:spPr/>
        <p:txBody>
          <a:bodyPr>
            <a:normAutofit/>
          </a:bodyPr>
          <a:lstStyle/>
          <a:p>
            <a:r>
              <a:rPr lang="en-US" dirty="0" smtClean="0"/>
              <a:t>All polls have a margin of error, this is determined by the sample size used in the calculations.  </a:t>
            </a:r>
          </a:p>
          <a:p>
            <a:endParaRPr lang="en-US" dirty="0" smtClean="0"/>
          </a:p>
          <a:p>
            <a:r>
              <a:rPr lang="en-US" dirty="0" smtClean="0"/>
              <a:t>The larger the sample size becomes the smaller the margin of error is.  The costs of the poll itself also increase though.  News organizations balance costs with low margin of errors when conduction polls.</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Poll Manipulation</a:t>
            </a:r>
            <a:endParaRPr lang="en-US" dirty="0"/>
          </a:p>
        </p:txBody>
      </p:sp>
      <p:sp>
        <p:nvSpPr>
          <p:cNvPr id="3" name="Content Placeholder 2"/>
          <p:cNvSpPr>
            <a:spLocks noGrp="1"/>
          </p:cNvSpPr>
          <p:nvPr>
            <p:ph sz="quarter" idx="1"/>
          </p:nvPr>
        </p:nvSpPr>
        <p:spPr/>
        <p:txBody>
          <a:bodyPr/>
          <a:lstStyle/>
          <a:p>
            <a:r>
              <a:rPr lang="en-US" dirty="0" smtClean="0"/>
              <a:t>Some polls are manipulated, most of these by using biased sampling methods.  </a:t>
            </a:r>
          </a:p>
          <a:p>
            <a:pPr>
              <a:buNone/>
            </a:pPr>
            <a:endParaRPr lang="en-US" dirty="0" smtClean="0"/>
          </a:p>
          <a:p>
            <a:r>
              <a:rPr lang="en-US" dirty="0" smtClean="0"/>
              <a:t>Internet polls or weighting votes based on party are common ways of achieving biased samples.  </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304800"/>
            <a:ext cx="8534400" cy="758952"/>
          </a:xfrm>
        </p:spPr>
        <p:txBody>
          <a:bodyPr/>
          <a:lstStyle/>
          <a:p>
            <a:r>
              <a:rPr lang="en-US" dirty="0" smtClean="0"/>
              <a:t>Physically conducting the poll.</a:t>
            </a:r>
            <a:endParaRPr lang="en-US" dirty="0"/>
          </a:p>
        </p:txBody>
      </p:sp>
      <p:sp>
        <p:nvSpPr>
          <p:cNvPr id="3" name="Content Placeholder 2"/>
          <p:cNvSpPr>
            <a:spLocks noGrp="1"/>
          </p:cNvSpPr>
          <p:nvPr>
            <p:ph sz="quarter" idx="1"/>
          </p:nvPr>
        </p:nvSpPr>
        <p:spPr/>
        <p:txBody>
          <a:bodyPr>
            <a:normAutofit fontScale="92500"/>
          </a:bodyPr>
          <a:lstStyle/>
          <a:p>
            <a:endParaRPr lang="en-US" dirty="0" smtClean="0"/>
          </a:p>
          <a:p>
            <a:endParaRPr lang="en-US" dirty="0" smtClean="0"/>
          </a:p>
          <a:p>
            <a:r>
              <a:rPr lang="en-US" dirty="0" smtClean="0"/>
              <a:t>Most polling organizations and news groups use a very similar polling method.  </a:t>
            </a:r>
          </a:p>
          <a:p>
            <a:r>
              <a:rPr lang="en-US" dirty="0" smtClean="0"/>
              <a:t>Using random dialing from a phone book list, they find and weight a sample based on likelihood of voting.  </a:t>
            </a:r>
          </a:p>
          <a:p>
            <a:r>
              <a:rPr lang="en-US" dirty="0" smtClean="0"/>
              <a:t>They determine this weight and whatever other information through their survey.</a:t>
            </a:r>
          </a:p>
          <a:p>
            <a:r>
              <a:rPr lang="en-US" dirty="0" smtClean="0"/>
              <a:t>The numbers are then crunched to come up with the final values. </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6248400" y="304800"/>
            <a:ext cx="2466975" cy="1847850"/>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106</TotalTime>
  <Words>452</Words>
  <Application>Microsoft Office PowerPoint</Application>
  <PresentationFormat>On-screen Show (4:3)</PresentationFormat>
  <Paragraphs>53</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Civic</vt:lpstr>
      <vt:lpstr>Opinion Polling</vt:lpstr>
      <vt:lpstr>Who does polling?</vt:lpstr>
      <vt:lpstr>Samples</vt:lpstr>
      <vt:lpstr>Nonrandom or Random?</vt:lpstr>
      <vt:lpstr>Biased or Unbiased Samples</vt:lpstr>
      <vt:lpstr>Likely voter selection</vt:lpstr>
      <vt:lpstr>Margin of Error</vt:lpstr>
      <vt:lpstr>Poll Manipulation</vt:lpstr>
      <vt:lpstr>Physically conducting the poll.</vt:lpstr>
      <vt:lpstr>Question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Opinion Polling</dc:title>
  <dc:creator>Scooter</dc:creator>
  <cp:lastModifiedBy>Scooter</cp:lastModifiedBy>
  <cp:revision>7</cp:revision>
  <dcterms:created xsi:type="dcterms:W3CDTF">2010-11-29T15:30:33Z</dcterms:created>
  <dcterms:modified xsi:type="dcterms:W3CDTF">2010-11-29T17:16:36Z</dcterms:modified>
</cp:coreProperties>
</file>