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667" r:id="rId1"/>
  </p:sldMasterIdLst>
  <p:sldIdLst>
    <p:sldId id="256" r:id="rId2"/>
    <p:sldId id="257" r:id="rId3"/>
    <p:sldId id="264" r:id="rId4"/>
    <p:sldId id="259" r:id="rId5"/>
    <p:sldId id="262" r:id="rId6"/>
    <p:sldId id="260" r:id="rId7"/>
    <p:sldId id="258" r:id="rId8"/>
    <p:sldId id="261" r:id="rId9"/>
    <p:sldId id="263"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52" d="100"/>
          <a:sy n="52" d="100"/>
        </p:scale>
        <p:origin x="-13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viewProps" Target="viewProps.xml"/><Relationship Id="rId4" Type="http://schemas.openxmlformats.org/officeDocument/2006/relationships/slide" Target="slides/slide3.xml"/><Relationship Id="rId21" Type="http://schemas.openxmlformats.org/officeDocument/2006/relationships/theme" Target="theme/theme1.xml"/><Relationship Id="rId22"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EA19B3-BC6D-4E56-93BC-B9B0EF1523FC}" type="datetime1">
              <a:rPr lang="en-US" smtClean="0"/>
              <a:pPr/>
              <a:t>6/3/2007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5761D0-BB77-8A41-B1D5-1F7890A5D42F}" type="datetimeFigureOut">
              <a:rPr lang="en-US" smtClean="0"/>
              <a:t>11/28/10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FFE9D-F097-DA43-87BE-E20C0CBF7B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5761D0-BB77-8A41-B1D5-1F7890A5D42F}" type="datetimeFigureOut">
              <a:rPr lang="en-US" smtClean="0"/>
              <a:t>11/28/10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FFE9D-F097-DA43-87BE-E20C0CBF7B4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45761D0-BB77-8A41-B1D5-1F7890A5D42F}" type="datetimeFigureOut">
              <a:rPr lang="en-US" smtClean="0"/>
              <a:t>11/28/10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AFFE9D-F097-DA43-87BE-E20C0CBF7B40}"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5761D0-BB77-8A41-B1D5-1F7890A5D42F}" type="datetimeFigureOut">
              <a:rPr lang="en-US" smtClean="0"/>
              <a:t>11/28/10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FFE9D-F097-DA43-87BE-E20C0CBF7B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3D985D-41A0-4705-858A-FEEDE5B81603}" type="datetime1">
              <a:rPr lang="en-US" smtClean="0"/>
              <a:pPr/>
              <a:t>6/3/2007</a:t>
            </a:fld>
            <a:endParaRPr lang="en-US"/>
          </a:p>
        </p:txBody>
      </p:sp>
      <p:sp>
        <p:nvSpPr>
          <p:cNvPr id="5" name="Footer Placeholder 4"/>
          <p:cNvSpPr>
            <a:spLocks noGrp="1"/>
          </p:cNvSpPr>
          <p:nvPr>
            <p:ph type="ftr" sz="quarter" idx="11"/>
          </p:nvPr>
        </p:nvSpPr>
        <p:spPr/>
        <p:txBody>
          <a:bodyPr/>
          <a:lstStyle/>
          <a:p>
            <a:r>
              <a:rPr lang="en-US" smtClean="0"/>
              <a:t>
              </a:t>
            </a:r>
            <a:endParaRPr lang="en-US"/>
          </a:p>
        </p:txBody>
      </p:sp>
      <p:sp>
        <p:nvSpPr>
          <p:cNvPr id="6" name="Slide Number Placeholder 5"/>
          <p:cNvSpPr>
            <a:spLocks noGrp="1"/>
          </p:cNvSpPr>
          <p:nvPr>
            <p:ph type="sldNum" sz="quarter" idx="12"/>
          </p:nvPr>
        </p:nvSpPr>
        <p:spPr/>
        <p:txBody>
          <a:bodyPr/>
          <a:lstStyle/>
          <a:p>
            <a:fld id="{D99619C8-A375-448C-891B-9999C6BE8E6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45761D0-BB77-8A41-B1D5-1F7890A5D42F}" type="datetimeFigureOut">
              <a:rPr lang="en-US" smtClean="0"/>
              <a:t>11/28/10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AFFE9D-F097-DA43-87BE-E20C0CBF7B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45761D0-BB77-8A41-B1D5-1F7890A5D42F}" type="datetimeFigureOut">
              <a:rPr lang="en-US" smtClean="0"/>
              <a:t>11/28/10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AFFE9D-F097-DA43-87BE-E20C0CBF7B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5761D0-BB77-8A41-B1D5-1F7890A5D42F}" type="datetimeFigureOut">
              <a:rPr lang="en-US" smtClean="0"/>
              <a:t>11/28/10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AFFE9D-F097-DA43-87BE-E20C0CBF7B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5761D0-BB77-8A41-B1D5-1F7890A5D42F}" type="datetimeFigureOut">
              <a:rPr lang="en-US" smtClean="0"/>
              <a:t>11/28/10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AFFE9D-F097-DA43-87BE-E20C0CBF7B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5761D0-BB77-8A41-B1D5-1F7890A5D42F}" type="datetimeFigureOut">
              <a:rPr lang="en-US" smtClean="0"/>
              <a:t>11/28/10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5761D0-BB77-8A41-B1D5-1F7890A5D42F}" type="datetimeFigureOut">
              <a:rPr lang="en-US" smtClean="0"/>
              <a:t>11/28/10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AFFE9D-F097-DA43-87BE-E20C0CBF7B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5761D0-BB77-8A41-B1D5-1F7890A5D42F}" type="datetimeFigureOut">
              <a:rPr lang="en-US" smtClean="0"/>
              <a:t>11/28/10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AFFE9D-F097-DA43-87BE-E20C0CBF7B4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668" r:id="rId1"/>
    <p:sldLayoutId id="2147484669" r:id="rId2"/>
    <p:sldLayoutId id="2147484670" r:id="rId3"/>
    <p:sldLayoutId id="2147484671" r:id="rId4"/>
    <p:sldLayoutId id="2147484672" r:id="rId5"/>
    <p:sldLayoutId id="2147484673" r:id="rId6"/>
    <p:sldLayoutId id="2147484674" r:id="rId7"/>
    <p:sldLayoutId id="2147484675" r:id="rId8"/>
    <p:sldLayoutId id="2147484676" r:id="rId9"/>
    <p:sldLayoutId id="2147484677" r:id="rId10"/>
    <p:sldLayoutId id="2147484678" r:id="rId11"/>
    <p:sldLayoutId id="2147484679"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3" Type="http://schemas.openxmlformats.org/officeDocument/2006/relationships/image" Target="../media/image18.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3" Type="http://schemas.openxmlformats.org/officeDocument/2006/relationships/image" Target="../media/image2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3" Type="http://schemas.openxmlformats.org/officeDocument/2006/relationships/image" Target="../media/image23.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4" Type="http://schemas.openxmlformats.org/officeDocument/2006/relationships/image" Target="../media/image10.jpeg"/><Relationship Id="rId1" Type="http://schemas.openxmlformats.org/officeDocument/2006/relationships/slideLayout" Target="../slideLayouts/slideLayout12.xml"/><Relationship Id="rId2" Type="http://schemas.openxmlformats.org/officeDocument/2006/relationships/image" Target="../media/image8.png"/><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3" Type="http://schemas.openxmlformats.org/officeDocument/2006/relationships/image" Target="../media/image1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3" Type="http://schemas.openxmlformats.org/officeDocument/2006/relationships/image" Target="../media/image14.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2130425"/>
            <a:ext cx="3657600" cy="1470025"/>
          </a:xfrm>
        </p:spPr>
        <p:txBody>
          <a:bodyPr>
            <a:normAutofit/>
          </a:bodyPr>
          <a:lstStyle/>
          <a:p>
            <a:r>
              <a:rPr lang="en-US" dirty="0" smtClean="0">
                <a:solidFill>
                  <a:schemeClr val="accent3"/>
                </a:solidFill>
              </a:rPr>
              <a:t>The History of Mathematics	</a:t>
            </a:r>
            <a:endParaRPr lang="en-US" dirty="0">
              <a:solidFill>
                <a:schemeClr val="accent3"/>
              </a:solidFill>
            </a:endParaRPr>
          </a:p>
        </p:txBody>
      </p:sp>
      <p:sp>
        <p:nvSpPr>
          <p:cNvPr id="3" name="Subtitle 2"/>
          <p:cNvSpPr>
            <a:spLocks noGrp="1"/>
          </p:cNvSpPr>
          <p:nvPr>
            <p:ph type="subTitle" idx="1"/>
          </p:nvPr>
        </p:nvSpPr>
        <p:spPr>
          <a:xfrm>
            <a:off x="4800600" y="3886200"/>
            <a:ext cx="2971800" cy="1752600"/>
          </a:xfrm>
        </p:spPr>
        <p:txBody>
          <a:bodyPr>
            <a:normAutofit/>
          </a:bodyPr>
          <a:lstStyle/>
          <a:p>
            <a:r>
              <a:rPr lang="en-US" dirty="0" smtClean="0">
                <a:solidFill>
                  <a:schemeClr val="accent2"/>
                </a:solidFill>
              </a:rPr>
              <a:t>By: Molly Hanson</a:t>
            </a:r>
            <a:endParaRPr lang="en-US" dirty="0">
              <a:solidFill>
                <a:schemeClr val="accent2"/>
              </a:solidFill>
            </a:endParaRPr>
          </a:p>
        </p:txBody>
      </p:sp>
      <p:pic>
        <p:nvPicPr>
          <p:cNvPr id="4" name="Picture 3"/>
          <p:cNvPicPr>
            <a:picLocks noChangeAspect="1"/>
          </p:cNvPicPr>
          <p:nvPr/>
        </p:nvPicPr>
        <p:blipFill>
          <a:blip r:embed="rId2"/>
          <a:stretch>
            <a:fillRect/>
          </a:stretch>
        </p:blipFill>
        <p:spPr>
          <a:xfrm>
            <a:off x="228600" y="228600"/>
            <a:ext cx="4343400" cy="6324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1"/>
                </a:solidFill>
              </a:rPr>
              <a:t>Mathematics and the World	</a:t>
            </a:r>
            <a:endParaRPr lang="en-US" dirty="0">
              <a:solidFill>
                <a:schemeClr val="accent1"/>
              </a:solidFill>
            </a:endParaRPr>
          </a:p>
        </p:txBody>
      </p:sp>
      <p:pic>
        <p:nvPicPr>
          <p:cNvPr id="6" name="Picture Placeholder 5"/>
          <p:cNvPicPr>
            <a:picLocks noGrp="1" noChangeAspect="1"/>
          </p:cNvPicPr>
          <p:nvPr>
            <p:ph type="pic" idx="1"/>
          </p:nvPr>
        </p:nvPicPr>
        <p:blipFill>
          <a:blip r:embed="rId2"/>
          <a:srcRect l="-16667" r="-16667"/>
          <a:stretch>
            <a:fillRect/>
          </a:stretch>
        </p:blipFill>
        <p:spPr/>
      </p:pic>
      <p:sp>
        <p:nvSpPr>
          <p:cNvPr id="5" name="Text Placeholder 4"/>
          <p:cNvSpPr>
            <a:spLocks noGrp="1"/>
          </p:cNvSpPr>
          <p:nvPr>
            <p:ph type="body" sz="half" idx="2"/>
          </p:nvPr>
        </p:nvSpPr>
        <p:spPr/>
        <p:txBody>
          <a:bodyPr/>
          <a:lstStyle/>
          <a:p>
            <a:r>
              <a:rPr lang="en-US" dirty="0" smtClean="0">
                <a:solidFill>
                  <a:schemeClr val="accent5"/>
                </a:solidFill>
              </a:rPr>
              <a:t>What areas of the world made contributions and what were they?</a:t>
            </a:r>
            <a:endParaRPr lang="en-US" dirty="0">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Mesopotamia</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solidFill>
                  <a:schemeClr val="accent2"/>
                </a:solidFill>
              </a:rPr>
              <a:t>The Sumerians, the oldest of the Mesopotamian civilizations, developed a complex system of metrology.  There is also evidence of them writing multiplication tables using geometry and division.  </a:t>
            </a:r>
          </a:p>
          <a:p>
            <a:r>
              <a:rPr lang="en-US" dirty="0" smtClean="0">
                <a:solidFill>
                  <a:schemeClr val="accent6"/>
                </a:solidFill>
              </a:rPr>
              <a:t>Clay tablets found from this civilization also include quadratic and cubic equations and the calculation of regular reciprocal pairs.</a:t>
            </a:r>
          </a:p>
        </p:txBody>
      </p:sp>
      <p:sp>
        <p:nvSpPr>
          <p:cNvPr id="7" name="Text Placeholder 6"/>
          <p:cNvSpPr>
            <a:spLocks noGrp="1"/>
          </p:cNvSpPr>
          <p:nvPr>
            <p:ph type="body" sz="half" idx="2"/>
          </p:nvPr>
        </p:nvSpPr>
        <p:spPr/>
        <p:txBody>
          <a:bodyPr/>
          <a:lstStyle/>
          <a:p>
            <a:r>
              <a:rPr lang="en-US" dirty="0" smtClean="0"/>
              <a:t>The earliest math.</a:t>
            </a:r>
            <a:endParaRPr lang="en-US" dirty="0"/>
          </a:p>
        </p:txBody>
      </p:sp>
      <p:pic>
        <p:nvPicPr>
          <p:cNvPr id="8" name="Picture 7" descr="sumerian.jpg"/>
          <p:cNvPicPr>
            <a:picLocks noChangeAspect="1"/>
          </p:cNvPicPr>
          <p:nvPr/>
        </p:nvPicPr>
        <p:blipFill>
          <a:blip r:embed="rId2"/>
          <a:stretch>
            <a:fillRect/>
          </a:stretch>
        </p:blipFill>
        <p:spPr>
          <a:xfrm>
            <a:off x="176213" y="2190750"/>
            <a:ext cx="3289300" cy="34480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800" dirty="0" smtClean="0">
                <a:solidFill>
                  <a:schemeClr val="accent6"/>
                </a:solidFill>
              </a:rPr>
              <a:t>Egypt</a:t>
            </a:r>
            <a:endParaRPr lang="en-US" sz="4800" dirty="0">
              <a:solidFill>
                <a:schemeClr val="accent6"/>
              </a:solidFill>
            </a:endParaRPr>
          </a:p>
        </p:txBody>
      </p:sp>
      <p:sp>
        <p:nvSpPr>
          <p:cNvPr id="8" name="Content Placeholder 7"/>
          <p:cNvSpPr>
            <a:spLocks noGrp="1"/>
          </p:cNvSpPr>
          <p:nvPr>
            <p:ph sz="half" idx="17"/>
          </p:nvPr>
        </p:nvSpPr>
        <p:spPr/>
        <p:txBody>
          <a:bodyPr>
            <a:noAutofit/>
          </a:bodyPr>
          <a:lstStyle/>
          <a:p>
            <a:r>
              <a:rPr lang="en-US" sz="2400" b="1" dirty="0" smtClean="0">
                <a:solidFill>
                  <a:schemeClr val="accent1"/>
                </a:solidFill>
              </a:rPr>
              <a:t>Rhind Papyrus</a:t>
            </a:r>
          </a:p>
          <a:p>
            <a:r>
              <a:rPr lang="en-US" sz="2400" dirty="0" smtClean="0">
                <a:solidFill>
                  <a:schemeClr val="accent1"/>
                </a:solidFill>
              </a:rPr>
              <a:t>It is an instruction manual used by students in arithmetic and geometry.</a:t>
            </a:r>
            <a:endParaRPr lang="en-US" sz="2400" dirty="0">
              <a:solidFill>
                <a:schemeClr val="accent1"/>
              </a:solidFill>
            </a:endParaRPr>
          </a:p>
        </p:txBody>
      </p:sp>
      <p:pic>
        <p:nvPicPr>
          <p:cNvPr id="11" name="Content Placeholder 10" descr="rhind.jpg"/>
          <p:cNvPicPr>
            <a:picLocks noGrp="1" noChangeAspect="1"/>
          </p:cNvPicPr>
          <p:nvPr>
            <p:ph sz="half" idx="18"/>
          </p:nvPr>
        </p:nvPicPr>
        <p:blipFill>
          <a:blip r:embed="rId2"/>
          <a:srcRect l="-4812" r="-4812"/>
          <a:stretch>
            <a:fillRect/>
          </a:stretch>
        </p:blipFill>
        <p:spPr>
          <a:xfrm>
            <a:off x="457200" y="4382706"/>
            <a:ext cx="3657413" cy="1965960"/>
          </a:xfrm>
        </p:spPr>
      </p:pic>
      <p:sp>
        <p:nvSpPr>
          <p:cNvPr id="6" name="Content Placeholder 5"/>
          <p:cNvSpPr>
            <a:spLocks noGrp="1"/>
          </p:cNvSpPr>
          <p:nvPr>
            <p:ph sz="half" idx="1"/>
          </p:nvPr>
        </p:nvSpPr>
        <p:spPr/>
        <p:txBody>
          <a:bodyPr>
            <a:noAutofit/>
          </a:bodyPr>
          <a:lstStyle/>
          <a:p>
            <a:r>
              <a:rPr lang="en-US" sz="2400" b="1" dirty="0" smtClean="0">
                <a:solidFill>
                  <a:schemeClr val="accent2"/>
                </a:solidFill>
              </a:rPr>
              <a:t>Moscow Papyrus</a:t>
            </a:r>
          </a:p>
          <a:p>
            <a:r>
              <a:rPr lang="en-US" sz="2400" dirty="0" smtClean="0">
                <a:solidFill>
                  <a:schemeClr val="accent2"/>
                </a:solidFill>
              </a:rPr>
              <a:t>This contains story problems used to make mathematics entertaining</a:t>
            </a:r>
            <a:endParaRPr lang="en-US" sz="2400" dirty="0">
              <a:solidFill>
                <a:schemeClr val="accent2"/>
              </a:solidFill>
            </a:endParaRPr>
          </a:p>
        </p:txBody>
      </p:sp>
      <p:pic>
        <p:nvPicPr>
          <p:cNvPr id="10" name="Content Placeholder 9" descr="papyrus.jpg"/>
          <p:cNvPicPr>
            <a:picLocks noGrp="1" noChangeAspect="1"/>
          </p:cNvPicPr>
          <p:nvPr>
            <p:ph sz="half" idx="16"/>
          </p:nvPr>
        </p:nvPicPr>
        <p:blipFill>
          <a:blip r:embed="rId3"/>
          <a:srcRect l="-66317" r="-66317"/>
          <a:stretch>
            <a:fillRect/>
          </a:stretch>
        </p:blipFill>
        <p:spPr>
          <a:xfrm>
            <a:off x="4410075" y="4164965"/>
            <a:ext cx="3657600" cy="2183701"/>
          </a:xfr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solidFill>
              </a:rPr>
              <a:t>Greek and Hellenistic</a:t>
            </a:r>
            <a:endParaRPr lang="en-US" dirty="0">
              <a:solidFill>
                <a:schemeClr val="accent3"/>
              </a:solidFill>
            </a:endParaRPr>
          </a:p>
        </p:txBody>
      </p:sp>
      <p:sp>
        <p:nvSpPr>
          <p:cNvPr id="3" name="Content Placeholder 2"/>
          <p:cNvSpPr>
            <a:spLocks noGrp="1"/>
          </p:cNvSpPr>
          <p:nvPr>
            <p:ph sz="half" idx="17"/>
          </p:nvPr>
        </p:nvSpPr>
        <p:spPr>
          <a:xfrm>
            <a:off x="457200" y="1417638"/>
            <a:ext cx="3657413" cy="1965960"/>
          </a:xfrm>
        </p:spPr>
        <p:txBody>
          <a:bodyPr>
            <a:noAutofit/>
          </a:bodyPr>
          <a:lstStyle/>
          <a:p>
            <a:r>
              <a:rPr lang="en-US" sz="2000" dirty="0" smtClean="0">
                <a:solidFill>
                  <a:schemeClr val="accent6"/>
                </a:solidFill>
              </a:rPr>
              <a:t>Development of deductive reasoning rather than inductive.</a:t>
            </a:r>
          </a:p>
          <a:p>
            <a:r>
              <a:rPr lang="en-US" sz="2000" dirty="0" smtClean="0">
                <a:solidFill>
                  <a:schemeClr val="accent6"/>
                </a:solidFill>
              </a:rPr>
              <a:t>Use of logic to derive conclusions, and the use of mathematics to prove these conclusions.</a:t>
            </a:r>
            <a:endParaRPr lang="en-US" sz="2000" dirty="0">
              <a:solidFill>
                <a:schemeClr val="accent6"/>
              </a:solidFill>
            </a:endParaRPr>
          </a:p>
        </p:txBody>
      </p:sp>
      <p:sp>
        <p:nvSpPr>
          <p:cNvPr id="4" name="Content Placeholder 3"/>
          <p:cNvSpPr>
            <a:spLocks noGrp="1"/>
          </p:cNvSpPr>
          <p:nvPr>
            <p:ph sz="half" idx="18"/>
          </p:nvPr>
        </p:nvSpPr>
        <p:spPr/>
        <p:txBody>
          <a:bodyPr>
            <a:normAutofit fontScale="92500" lnSpcReduction="20000"/>
          </a:bodyPr>
          <a:lstStyle/>
          <a:p>
            <a:r>
              <a:rPr lang="en-US" dirty="0" smtClean="0">
                <a:solidFill>
                  <a:schemeClr val="accent4"/>
                </a:solidFill>
              </a:rPr>
              <a:t>Greece gave us many great mathematicians</a:t>
            </a:r>
          </a:p>
          <a:p>
            <a:r>
              <a:rPr lang="en-US" dirty="0" smtClean="0">
                <a:solidFill>
                  <a:schemeClr val="accent4"/>
                </a:solidFill>
              </a:rPr>
              <a:t>Pythagoras</a:t>
            </a:r>
          </a:p>
          <a:p>
            <a:r>
              <a:rPr lang="en-US" dirty="0" smtClean="0">
                <a:solidFill>
                  <a:schemeClr val="accent4"/>
                </a:solidFill>
              </a:rPr>
              <a:t>Thales</a:t>
            </a:r>
          </a:p>
          <a:p>
            <a:r>
              <a:rPr lang="en-US" dirty="0" smtClean="0">
                <a:solidFill>
                  <a:schemeClr val="accent4"/>
                </a:solidFill>
              </a:rPr>
              <a:t>Eudoxus</a:t>
            </a:r>
          </a:p>
          <a:p>
            <a:r>
              <a:rPr lang="en-US" dirty="0" smtClean="0">
                <a:solidFill>
                  <a:schemeClr val="accent4"/>
                </a:solidFill>
              </a:rPr>
              <a:t>Aristotle</a:t>
            </a:r>
          </a:p>
          <a:p>
            <a:r>
              <a:rPr lang="en-US" dirty="0" smtClean="0">
                <a:solidFill>
                  <a:schemeClr val="accent4"/>
                </a:solidFill>
              </a:rPr>
              <a:t>Archimedes </a:t>
            </a:r>
          </a:p>
          <a:p>
            <a:endParaRPr lang="en-US" dirty="0" smtClean="0"/>
          </a:p>
        </p:txBody>
      </p:sp>
      <p:sp>
        <p:nvSpPr>
          <p:cNvPr id="5" name="Content Placeholder 4"/>
          <p:cNvSpPr>
            <a:spLocks noGrp="1"/>
          </p:cNvSpPr>
          <p:nvPr>
            <p:ph sz="half" idx="1"/>
          </p:nvPr>
        </p:nvSpPr>
        <p:spPr>
          <a:xfrm>
            <a:off x="4410075" y="4892040"/>
            <a:ext cx="3657600" cy="1965960"/>
          </a:xfrm>
        </p:spPr>
        <p:txBody>
          <a:bodyPr/>
          <a:lstStyle/>
          <a:p>
            <a:r>
              <a:rPr lang="en-US" dirty="0" smtClean="0">
                <a:solidFill>
                  <a:schemeClr val="accent5"/>
                </a:solidFill>
              </a:rPr>
              <a:t>The mathematician Thales of Greece is credited as the first to use geometry to calculate the height of the pyramids and the distance of ships from the shore.</a:t>
            </a:r>
            <a:endParaRPr lang="en-US" dirty="0">
              <a:solidFill>
                <a:schemeClr val="accent5"/>
              </a:solidFill>
            </a:endParaRPr>
          </a:p>
        </p:txBody>
      </p:sp>
      <p:pic>
        <p:nvPicPr>
          <p:cNvPr id="9" name="Content Placeholder 8" descr="greek 2.jpg"/>
          <p:cNvPicPr>
            <a:picLocks noGrp="1" noChangeAspect="1"/>
          </p:cNvPicPr>
          <p:nvPr>
            <p:ph sz="half" idx="16"/>
          </p:nvPr>
        </p:nvPicPr>
        <p:blipFill>
          <a:blip r:embed="rId2"/>
          <a:srcRect l="-74231" r="-74231"/>
          <a:stretch>
            <a:fillRect/>
          </a:stretch>
        </p:blipFill>
        <p:spPr>
          <a:xfrm>
            <a:off x="3189768" y="1417638"/>
            <a:ext cx="5954232" cy="3200400"/>
          </a:xfr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95263"/>
            <a:ext cx="8229600" cy="1143000"/>
          </a:xfrm>
        </p:spPr>
        <p:txBody>
          <a:bodyPr>
            <a:normAutofit/>
          </a:bodyPr>
          <a:lstStyle/>
          <a:p>
            <a:r>
              <a:rPr lang="en-US" sz="4800" dirty="0" smtClean="0">
                <a:solidFill>
                  <a:schemeClr val="accent3"/>
                </a:solidFill>
              </a:rPr>
              <a:t>China</a:t>
            </a:r>
            <a:endParaRPr lang="en-US" sz="4800" dirty="0">
              <a:solidFill>
                <a:schemeClr val="accent3"/>
              </a:solidFill>
            </a:endParaRPr>
          </a:p>
        </p:txBody>
      </p:sp>
      <p:sp>
        <p:nvSpPr>
          <p:cNvPr id="3" name="Content Placeholder 2"/>
          <p:cNvSpPr>
            <a:spLocks noGrp="1"/>
          </p:cNvSpPr>
          <p:nvPr>
            <p:ph sz="half" idx="17"/>
          </p:nvPr>
        </p:nvSpPr>
        <p:spPr>
          <a:xfrm>
            <a:off x="752849" y="4572000"/>
            <a:ext cx="3657413" cy="1965960"/>
          </a:xfrm>
        </p:spPr>
        <p:txBody>
          <a:bodyPr>
            <a:normAutofit/>
          </a:bodyPr>
          <a:lstStyle/>
          <a:p>
            <a:r>
              <a:rPr lang="en-US" sz="2000" dirty="0" smtClean="0">
                <a:solidFill>
                  <a:schemeClr val="accent2"/>
                </a:solidFill>
              </a:rPr>
              <a:t>The use of “Rod Numerals” allowed for the use of very large numbers on the Chinese abacus.</a:t>
            </a:r>
            <a:endParaRPr lang="en-US" sz="2000" dirty="0">
              <a:solidFill>
                <a:schemeClr val="accent2"/>
              </a:solidFill>
            </a:endParaRPr>
          </a:p>
        </p:txBody>
      </p:sp>
      <p:pic>
        <p:nvPicPr>
          <p:cNvPr id="7" name="Content Placeholder 6" descr="abacus.jpg"/>
          <p:cNvPicPr>
            <a:picLocks noGrp="1" noChangeAspect="1"/>
          </p:cNvPicPr>
          <p:nvPr>
            <p:ph sz="half" idx="18"/>
          </p:nvPr>
        </p:nvPicPr>
        <p:blipFill>
          <a:blip r:embed="rId2"/>
          <a:srcRect l="-22792" r="-22792"/>
          <a:stretch>
            <a:fillRect/>
          </a:stretch>
        </p:blipFill>
        <p:spPr>
          <a:xfrm>
            <a:off x="4410262" y="4572000"/>
            <a:ext cx="3657413" cy="1965960"/>
          </a:xfrm>
        </p:spPr>
      </p:pic>
      <p:sp>
        <p:nvSpPr>
          <p:cNvPr id="5" name="Content Placeholder 4"/>
          <p:cNvSpPr>
            <a:spLocks noGrp="1"/>
          </p:cNvSpPr>
          <p:nvPr>
            <p:ph sz="half" idx="1"/>
          </p:nvPr>
        </p:nvSpPr>
        <p:spPr>
          <a:xfrm>
            <a:off x="4410262" y="195263"/>
            <a:ext cx="3657600" cy="3805237"/>
          </a:xfrm>
        </p:spPr>
        <p:txBody>
          <a:bodyPr>
            <a:noAutofit/>
          </a:bodyPr>
          <a:lstStyle/>
          <a:p>
            <a:pPr>
              <a:buNone/>
            </a:pPr>
            <a:r>
              <a:rPr lang="en-US" sz="2000" dirty="0" smtClean="0">
                <a:solidFill>
                  <a:schemeClr val="accent1"/>
                </a:solidFill>
              </a:rPr>
              <a:t>       </a:t>
            </a:r>
            <a:r>
              <a:rPr lang="en-US" sz="2000" u="sng" dirty="0" smtClean="0">
                <a:solidFill>
                  <a:schemeClr val="accent1"/>
                </a:solidFill>
              </a:rPr>
              <a:t>The Nine Chapters on Mathematical Art </a:t>
            </a:r>
            <a:r>
              <a:rPr lang="en-US" sz="2000" dirty="0" smtClean="0">
                <a:solidFill>
                  <a:schemeClr val="accent1"/>
                </a:solidFill>
              </a:rPr>
              <a:t>is a writing from the Han Dynasty that consists of 246  word problems dealing with agriculture, business, employment of geometry, figure height spans and dimension ratios for Chinese pagoda towers,, engineering, surveying, and includes material on right triangles and values of Pi</a:t>
            </a:r>
            <a:endParaRPr lang="en-US" sz="2000" dirty="0">
              <a:solidFill>
                <a:schemeClr val="accent1"/>
              </a:solidFill>
            </a:endParaRPr>
          </a:p>
        </p:txBody>
      </p:sp>
      <p:pic>
        <p:nvPicPr>
          <p:cNvPr id="8" name="Content Placeholder 7" descr="china.jpg"/>
          <p:cNvPicPr>
            <a:picLocks noGrp="1" noChangeAspect="1"/>
          </p:cNvPicPr>
          <p:nvPr>
            <p:ph sz="half" idx="16"/>
          </p:nvPr>
        </p:nvPicPr>
        <p:blipFill>
          <a:blip r:embed="rId3"/>
          <a:srcRect l="-28943" r="-28943"/>
          <a:stretch>
            <a:fillRect/>
          </a:stretch>
        </p:blipFill>
        <p:spPr>
          <a:xfrm>
            <a:off x="0" y="1338263"/>
            <a:ext cx="4721199" cy="2536825"/>
          </a:xfr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accent4"/>
                </a:solidFill>
              </a:rPr>
              <a:t>Ind</a:t>
            </a:r>
            <a:r>
              <a:rPr lang="en-US" dirty="0" smtClean="0">
                <a:solidFill>
                  <a:schemeClr val="accent4"/>
                </a:solidFill>
              </a:rPr>
              <a:t>ia</a:t>
            </a:r>
            <a:endParaRPr lang="en-US" dirty="0">
              <a:solidFill>
                <a:schemeClr val="accent4"/>
              </a:solidFill>
            </a:endParaRPr>
          </a:p>
        </p:txBody>
      </p:sp>
      <p:sp>
        <p:nvSpPr>
          <p:cNvPr id="8" name="Text Placeholder 7"/>
          <p:cNvSpPr>
            <a:spLocks noGrp="1"/>
          </p:cNvSpPr>
          <p:nvPr>
            <p:ph type="body" idx="1"/>
          </p:nvPr>
        </p:nvSpPr>
        <p:spPr/>
        <p:txBody>
          <a:bodyPr/>
          <a:lstStyle/>
          <a:p>
            <a:r>
              <a:rPr lang="en-US" dirty="0" smtClean="0">
                <a:solidFill>
                  <a:schemeClr val="accent2"/>
                </a:solidFill>
              </a:rPr>
              <a:t>The Sulba Sutras	</a:t>
            </a:r>
            <a:endParaRPr lang="en-US" dirty="0">
              <a:solidFill>
                <a:schemeClr val="accent2"/>
              </a:solidFill>
            </a:endParaRPr>
          </a:p>
        </p:txBody>
      </p:sp>
      <p:sp>
        <p:nvSpPr>
          <p:cNvPr id="9" name="Content Placeholder 8"/>
          <p:cNvSpPr>
            <a:spLocks noGrp="1"/>
          </p:cNvSpPr>
          <p:nvPr>
            <p:ph sz="half" idx="2"/>
          </p:nvPr>
        </p:nvSpPr>
        <p:spPr/>
        <p:txBody>
          <a:bodyPr/>
          <a:lstStyle/>
          <a:p>
            <a:r>
              <a:rPr lang="en-US" dirty="0" smtClean="0">
                <a:solidFill>
                  <a:schemeClr val="accent5"/>
                </a:solidFill>
              </a:rPr>
              <a:t>These religious books give simple rules for building altars of various shapes</a:t>
            </a:r>
          </a:p>
          <a:p>
            <a:r>
              <a:rPr lang="en-US" dirty="0" smtClean="0">
                <a:solidFill>
                  <a:schemeClr val="accent5"/>
                </a:solidFill>
              </a:rPr>
              <a:t>It also gives methods for constructing a circle with approximately the same area of a given square, which can bring us close to finding the value of Pi</a:t>
            </a:r>
            <a:endParaRPr lang="en-US" dirty="0">
              <a:solidFill>
                <a:schemeClr val="accent5"/>
              </a:solidFill>
            </a:endParaRPr>
          </a:p>
        </p:txBody>
      </p:sp>
      <p:sp>
        <p:nvSpPr>
          <p:cNvPr id="10" name="Text Placeholder 9"/>
          <p:cNvSpPr>
            <a:spLocks noGrp="1"/>
          </p:cNvSpPr>
          <p:nvPr>
            <p:ph type="body" sz="quarter" idx="3"/>
          </p:nvPr>
        </p:nvSpPr>
        <p:spPr/>
        <p:txBody>
          <a:bodyPr/>
          <a:lstStyle/>
          <a:p>
            <a:r>
              <a:rPr lang="en-US" dirty="0" smtClean="0">
                <a:solidFill>
                  <a:schemeClr val="accent2"/>
                </a:solidFill>
              </a:rPr>
              <a:t>The Surya Siddhanta</a:t>
            </a:r>
          </a:p>
        </p:txBody>
      </p:sp>
      <p:sp>
        <p:nvSpPr>
          <p:cNvPr id="11" name="Content Placeholder 10"/>
          <p:cNvSpPr>
            <a:spLocks noGrp="1"/>
          </p:cNvSpPr>
          <p:nvPr>
            <p:ph sz="quarter" idx="4"/>
          </p:nvPr>
        </p:nvSpPr>
        <p:spPr/>
        <p:txBody>
          <a:bodyPr>
            <a:normAutofit lnSpcReduction="10000"/>
          </a:bodyPr>
          <a:lstStyle/>
          <a:p>
            <a:r>
              <a:rPr lang="en-US" dirty="0" smtClean="0">
                <a:solidFill>
                  <a:schemeClr val="accent5"/>
                </a:solidFill>
              </a:rPr>
              <a:t>This writing gives us sin, cosine and inverse sin.</a:t>
            </a:r>
          </a:p>
          <a:p>
            <a:endParaRPr lang="en-US" dirty="0" smtClean="0"/>
          </a:p>
          <a:p>
            <a:endParaRPr lang="en-US" dirty="0" smtClean="0"/>
          </a:p>
          <a:p>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solidFill>
                  <a:schemeClr val="accent4"/>
                </a:solidFill>
              </a:rPr>
              <a:t>The Decimal Place System first appears in the Aryabhatiya</a:t>
            </a:r>
          </a:p>
        </p:txBody>
      </p:sp>
      <p:pic>
        <p:nvPicPr>
          <p:cNvPr id="12" name="Picture 11" descr="india"/>
          <p:cNvPicPr>
            <a:picLocks noChangeAspect="1"/>
          </p:cNvPicPr>
          <p:nvPr/>
        </p:nvPicPr>
        <p:blipFill>
          <a:blip r:embed="rId2"/>
          <a:stretch>
            <a:fillRect/>
          </a:stretch>
        </p:blipFill>
        <p:spPr>
          <a:xfrm>
            <a:off x="5691186" y="398461"/>
            <a:ext cx="1184275" cy="1184275"/>
          </a:xfrm>
          <a:prstGeom prst="rect">
            <a:avLst/>
          </a:prstGeom>
        </p:spPr>
      </p:pic>
      <p:pic>
        <p:nvPicPr>
          <p:cNvPr id="13" name="Picture 12" descr="india"/>
          <p:cNvPicPr>
            <a:picLocks noChangeAspect="1"/>
          </p:cNvPicPr>
          <p:nvPr/>
        </p:nvPicPr>
        <p:blipFill>
          <a:blip r:embed="rId2"/>
          <a:stretch>
            <a:fillRect/>
          </a:stretch>
        </p:blipFill>
        <p:spPr>
          <a:xfrm>
            <a:off x="2438400" y="350838"/>
            <a:ext cx="1184275" cy="1184275"/>
          </a:xfrm>
          <a:prstGeom prst="rect">
            <a:avLst/>
          </a:prstGeom>
        </p:spPr>
      </p:pic>
      <p:pic>
        <p:nvPicPr>
          <p:cNvPr id="14" name="Picture 13" descr="aryabhatia.jpg"/>
          <p:cNvPicPr>
            <a:picLocks noChangeAspect="1"/>
          </p:cNvPicPr>
          <p:nvPr/>
        </p:nvPicPr>
        <p:blipFill>
          <a:blip r:embed="rId3"/>
          <a:stretch>
            <a:fillRect/>
          </a:stretch>
        </p:blipFill>
        <p:spPr>
          <a:xfrm>
            <a:off x="4497388" y="3048000"/>
            <a:ext cx="4140200" cy="19685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accent6"/>
                </a:solidFill>
              </a:rPr>
              <a:t>Islamic World</a:t>
            </a:r>
            <a:endParaRPr lang="en-US" dirty="0">
              <a:solidFill>
                <a:schemeClr val="accent6"/>
              </a:solidFill>
            </a:endParaRPr>
          </a:p>
        </p:txBody>
      </p:sp>
      <p:sp>
        <p:nvSpPr>
          <p:cNvPr id="8" name="Content Placeholder 7"/>
          <p:cNvSpPr>
            <a:spLocks noGrp="1"/>
          </p:cNvSpPr>
          <p:nvPr>
            <p:ph sz="half" idx="1"/>
          </p:nvPr>
        </p:nvSpPr>
        <p:spPr>
          <a:xfrm>
            <a:off x="0" y="1600199"/>
            <a:ext cx="3505200" cy="4525963"/>
          </a:xfrm>
        </p:spPr>
        <p:txBody>
          <a:bodyPr>
            <a:normAutofit fontScale="92500" lnSpcReduction="20000"/>
          </a:bodyPr>
          <a:lstStyle/>
          <a:p>
            <a:r>
              <a:rPr lang="en-US" dirty="0" smtClean="0">
                <a:solidFill>
                  <a:schemeClr val="accent1"/>
                </a:solidFill>
              </a:rPr>
              <a:t>The Islamic world came up with new methods for solving equations.</a:t>
            </a:r>
          </a:p>
          <a:p>
            <a:r>
              <a:rPr lang="en-US" dirty="0" smtClean="0">
                <a:solidFill>
                  <a:schemeClr val="accent1"/>
                </a:solidFill>
              </a:rPr>
              <a:t>The Islamic world also gives us the first known proof.</a:t>
            </a:r>
          </a:p>
          <a:p>
            <a:r>
              <a:rPr lang="en-US" dirty="0" smtClean="0">
                <a:solidFill>
                  <a:schemeClr val="accent1"/>
                </a:solidFill>
              </a:rPr>
              <a:t>The tangent function was developed my the Muslims.	</a:t>
            </a:r>
            <a:endParaRPr lang="en-US" dirty="0">
              <a:solidFill>
                <a:schemeClr val="accent1"/>
              </a:solidFill>
            </a:endParaRPr>
          </a:p>
        </p:txBody>
      </p:sp>
      <p:sp>
        <p:nvSpPr>
          <p:cNvPr id="9" name="Content Placeholder 8"/>
          <p:cNvSpPr>
            <a:spLocks noGrp="1"/>
          </p:cNvSpPr>
          <p:nvPr>
            <p:ph sz="half" idx="2"/>
          </p:nvPr>
        </p:nvSpPr>
        <p:spPr>
          <a:xfrm>
            <a:off x="5791200" y="1600200"/>
            <a:ext cx="3352800" cy="4525963"/>
          </a:xfrm>
        </p:spPr>
        <p:txBody>
          <a:bodyPr>
            <a:normAutofit fontScale="92500" lnSpcReduction="20000"/>
          </a:bodyPr>
          <a:lstStyle/>
          <a:p>
            <a:r>
              <a:rPr lang="en-US" dirty="0" smtClean="0">
                <a:solidFill>
                  <a:schemeClr val="accent2"/>
                </a:solidFill>
              </a:rPr>
              <a:t>Khwarizmi is called “The Father of Algebra”</a:t>
            </a:r>
          </a:p>
          <a:p>
            <a:r>
              <a:rPr lang="en-US" dirty="0" smtClean="0">
                <a:solidFill>
                  <a:schemeClr val="accent2"/>
                </a:solidFill>
              </a:rPr>
              <a:t>He was the first to teach Algebra in elementary form</a:t>
            </a:r>
          </a:p>
          <a:p>
            <a:r>
              <a:rPr lang="en-US" dirty="0" smtClean="0">
                <a:solidFill>
                  <a:schemeClr val="accent2"/>
                </a:solidFill>
              </a:rPr>
              <a:t>He also developed the idea of cancellation of like terms on opposite sides of the equation.</a:t>
            </a:r>
            <a:endParaRPr lang="en-US" dirty="0">
              <a:solidFill>
                <a:schemeClr val="accent2"/>
              </a:solidFill>
            </a:endParaRPr>
          </a:p>
        </p:txBody>
      </p:sp>
      <p:pic>
        <p:nvPicPr>
          <p:cNvPr id="10" name="Picture 9" descr="islamic.jpg"/>
          <p:cNvPicPr>
            <a:picLocks noChangeAspect="1"/>
          </p:cNvPicPr>
          <p:nvPr/>
        </p:nvPicPr>
        <p:blipFill>
          <a:blip r:embed="rId2"/>
          <a:stretch>
            <a:fillRect/>
          </a:stretch>
        </p:blipFill>
        <p:spPr>
          <a:xfrm>
            <a:off x="3505200" y="1600199"/>
            <a:ext cx="2286000" cy="452596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solidFill>
              </a:rPr>
              <a:t>Noted Mathematicians</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dirty="0" smtClean="0">
                <a:solidFill>
                  <a:schemeClr val="accent2"/>
                </a:solidFill>
              </a:rPr>
              <a:t>Archimedes	</a:t>
            </a:r>
          </a:p>
          <a:p>
            <a:r>
              <a:rPr lang="en-US" dirty="0" smtClean="0">
                <a:solidFill>
                  <a:schemeClr val="accent3"/>
                </a:solidFill>
              </a:rPr>
              <a:t>Euclid</a:t>
            </a:r>
          </a:p>
          <a:p>
            <a:r>
              <a:rPr lang="en-US" dirty="0" smtClean="0">
                <a:solidFill>
                  <a:schemeClr val="accent4"/>
                </a:solidFill>
              </a:rPr>
              <a:t>Sir Isaac Newton</a:t>
            </a:r>
          </a:p>
          <a:p>
            <a:r>
              <a:rPr lang="en-US" dirty="0" smtClean="0">
                <a:solidFill>
                  <a:schemeClr val="accent5"/>
                </a:solidFill>
              </a:rPr>
              <a:t>Pythagoras</a:t>
            </a:r>
          </a:p>
          <a:p>
            <a:r>
              <a:rPr lang="en-US" dirty="0" smtClean="0">
                <a:solidFill>
                  <a:schemeClr val="accent6"/>
                </a:solidFill>
              </a:rPr>
              <a:t>Blaise Pascal</a:t>
            </a:r>
          </a:p>
          <a:p>
            <a:r>
              <a:rPr lang="en-US" dirty="0" smtClean="0">
                <a:solidFill>
                  <a:schemeClr val="accent2"/>
                </a:solidFill>
              </a:rPr>
              <a:t>Aryabhatta</a:t>
            </a:r>
          </a:p>
          <a:p>
            <a:r>
              <a:rPr lang="en-US" dirty="0" smtClean="0">
                <a:solidFill>
                  <a:schemeClr val="accent3"/>
                </a:solidFill>
              </a:rPr>
              <a:t>Ramanujam</a:t>
            </a:r>
            <a:endParaRPr lang="en-US" dirty="0">
              <a:solidFill>
                <a:schemeClr val="accent3"/>
              </a:solidFill>
            </a:endParaRPr>
          </a:p>
        </p:txBody>
      </p:sp>
      <p:pic>
        <p:nvPicPr>
          <p:cNvPr id="18" name="Picture 17" descr="mathematicians-pythagoras-001.jpg"/>
          <p:cNvPicPr>
            <a:picLocks noChangeAspect="1"/>
          </p:cNvPicPr>
          <p:nvPr/>
        </p:nvPicPr>
        <p:blipFill>
          <a:blip r:embed="rId2"/>
          <a:stretch>
            <a:fillRect/>
          </a:stretch>
        </p:blipFill>
        <p:spPr>
          <a:xfrm>
            <a:off x="4191000" y="1417638"/>
            <a:ext cx="4495800" cy="477338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1676400" y="0"/>
            <a:ext cx="8229600" cy="1143000"/>
          </a:xfrm>
        </p:spPr>
        <p:txBody>
          <a:bodyPr>
            <a:normAutofit/>
          </a:bodyPr>
          <a:lstStyle/>
          <a:p>
            <a:r>
              <a:rPr lang="en-US" sz="4800" dirty="0" smtClean="0">
                <a:solidFill>
                  <a:schemeClr val="accent5"/>
                </a:solidFill>
              </a:rPr>
              <a:t>Archimedes</a:t>
            </a:r>
            <a:endParaRPr lang="en-US" sz="4800" dirty="0">
              <a:solidFill>
                <a:schemeClr val="accent5"/>
              </a:solidFill>
            </a:endParaRPr>
          </a:p>
        </p:txBody>
      </p:sp>
      <p:sp>
        <p:nvSpPr>
          <p:cNvPr id="4" name="TextBox 3"/>
          <p:cNvSpPr txBox="1"/>
          <p:nvPr/>
        </p:nvSpPr>
        <p:spPr>
          <a:xfrm>
            <a:off x="609600" y="819834"/>
            <a:ext cx="4191000" cy="1200328"/>
          </a:xfrm>
          <a:prstGeom prst="rect">
            <a:avLst/>
          </a:prstGeom>
          <a:noFill/>
        </p:spPr>
        <p:txBody>
          <a:bodyPr wrap="square" rtlCol="0">
            <a:spAutoFit/>
          </a:bodyPr>
          <a:lstStyle/>
          <a:p>
            <a:r>
              <a:rPr lang="en-US" sz="2400" dirty="0" smtClean="0">
                <a:solidFill>
                  <a:schemeClr val="accent4"/>
                </a:solidFill>
              </a:rPr>
              <a:t>He is often considered to be the greatest mathematician of ancient times.</a:t>
            </a:r>
            <a:endParaRPr lang="en-US" sz="2400" dirty="0">
              <a:solidFill>
                <a:schemeClr val="accent4"/>
              </a:solidFill>
            </a:endParaRPr>
          </a:p>
        </p:txBody>
      </p:sp>
      <p:pic>
        <p:nvPicPr>
          <p:cNvPr id="5" name="Picture 4" descr="archimedes.gif"/>
          <p:cNvPicPr>
            <a:picLocks noChangeAspect="1"/>
          </p:cNvPicPr>
          <p:nvPr/>
        </p:nvPicPr>
        <p:blipFill>
          <a:blip r:embed="rId2"/>
          <a:stretch>
            <a:fillRect/>
          </a:stretch>
        </p:blipFill>
        <p:spPr>
          <a:xfrm>
            <a:off x="4800600" y="0"/>
            <a:ext cx="3784600" cy="4229100"/>
          </a:xfrm>
          <a:prstGeom prst="rect">
            <a:avLst/>
          </a:prstGeom>
        </p:spPr>
      </p:pic>
      <p:sp>
        <p:nvSpPr>
          <p:cNvPr id="6" name="TextBox 5"/>
          <p:cNvSpPr txBox="1"/>
          <p:nvPr/>
        </p:nvSpPr>
        <p:spPr>
          <a:xfrm>
            <a:off x="609600" y="2514600"/>
            <a:ext cx="3505200" cy="1846659"/>
          </a:xfrm>
          <a:prstGeom prst="rect">
            <a:avLst/>
          </a:prstGeom>
          <a:noFill/>
        </p:spPr>
        <p:txBody>
          <a:bodyPr wrap="square" rtlCol="0">
            <a:spAutoFit/>
          </a:bodyPr>
          <a:lstStyle/>
          <a:p>
            <a:r>
              <a:rPr lang="en-US" dirty="0" smtClean="0">
                <a:solidFill>
                  <a:schemeClr val="accent3"/>
                </a:solidFill>
              </a:rPr>
              <a:t>He performed geometric proofs using Euclid’s geometric formulism.</a:t>
            </a:r>
          </a:p>
          <a:p>
            <a:endParaRPr lang="en-US" dirty="0" smtClean="0"/>
          </a:p>
          <a:p>
            <a:r>
              <a:rPr lang="en-US" sz="2000" dirty="0" smtClean="0">
                <a:solidFill>
                  <a:schemeClr val="accent5"/>
                </a:solidFill>
              </a:rPr>
              <a:t>He excelled at computing volumes and areas using the method of exhaustion.</a:t>
            </a:r>
            <a:endParaRPr lang="en-US" sz="2000" dirty="0">
              <a:solidFill>
                <a:schemeClr val="accent5"/>
              </a:solidFill>
            </a:endParaRPr>
          </a:p>
        </p:txBody>
      </p:sp>
      <p:sp>
        <p:nvSpPr>
          <p:cNvPr id="7" name="TextBox 6"/>
          <p:cNvSpPr txBox="1"/>
          <p:nvPr/>
        </p:nvSpPr>
        <p:spPr>
          <a:xfrm>
            <a:off x="609600" y="5105400"/>
            <a:ext cx="7975600" cy="1323439"/>
          </a:xfrm>
          <a:prstGeom prst="rect">
            <a:avLst/>
          </a:prstGeom>
          <a:noFill/>
        </p:spPr>
        <p:txBody>
          <a:bodyPr wrap="square" rtlCol="0">
            <a:spAutoFit/>
          </a:bodyPr>
          <a:lstStyle/>
          <a:p>
            <a:r>
              <a:rPr lang="en-US" sz="2000" dirty="0" smtClean="0">
                <a:solidFill>
                  <a:schemeClr val="accent2"/>
                </a:solidFill>
              </a:rPr>
              <a:t>Archimedes discovered how to calculate the volume of a sphere.  It is two-thirds the volume of the smallest cylinder that can contain it.  He was so proud of this discovery that he requested that a figure of a sphere and a cylinder be engraved in his tombstone.</a:t>
            </a:r>
            <a:endParaRPr lang="en-US" sz="2000" dirty="0">
              <a:solidFill>
                <a:schemeClr val="accent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273050"/>
            <a:ext cx="3008313" cy="641350"/>
          </a:xfrm>
        </p:spPr>
        <p:txBody>
          <a:bodyPr>
            <a:noAutofit/>
          </a:bodyPr>
          <a:lstStyle/>
          <a:p>
            <a:r>
              <a:rPr lang="en-US" sz="4800" dirty="0" smtClean="0">
                <a:solidFill>
                  <a:schemeClr val="accent5"/>
                </a:solidFill>
              </a:rPr>
              <a:t>Euclid</a:t>
            </a:r>
            <a:endParaRPr lang="en-US" sz="4800" dirty="0">
              <a:solidFill>
                <a:schemeClr val="accent5"/>
              </a:solidFill>
            </a:endParaRPr>
          </a:p>
        </p:txBody>
      </p:sp>
      <p:sp>
        <p:nvSpPr>
          <p:cNvPr id="8" name="Content Placeholder 7"/>
          <p:cNvSpPr>
            <a:spLocks noGrp="1"/>
          </p:cNvSpPr>
          <p:nvPr>
            <p:ph idx="1"/>
          </p:nvPr>
        </p:nvSpPr>
        <p:spPr>
          <a:xfrm>
            <a:off x="4032250" y="609600"/>
            <a:ext cx="5111750" cy="5853113"/>
          </a:xfrm>
        </p:spPr>
        <p:txBody>
          <a:bodyPr>
            <a:normAutofit lnSpcReduction="10000"/>
          </a:bodyPr>
          <a:lstStyle/>
          <a:p>
            <a:r>
              <a:rPr lang="en-US" dirty="0" smtClean="0">
                <a:solidFill>
                  <a:schemeClr val="accent3"/>
                </a:solidFill>
              </a:rPr>
              <a:t>He wrote thirteen books called “Euclid’s Elements”.  They covered the subjects of:</a:t>
            </a:r>
          </a:p>
          <a:p>
            <a:r>
              <a:rPr lang="en-US" dirty="0" smtClean="0">
                <a:solidFill>
                  <a:schemeClr val="accent6"/>
                </a:solidFill>
              </a:rPr>
              <a:t>Plane Geometry</a:t>
            </a:r>
          </a:p>
          <a:p>
            <a:r>
              <a:rPr lang="en-US" dirty="0" smtClean="0">
                <a:solidFill>
                  <a:schemeClr val="accent4"/>
                </a:solidFill>
              </a:rPr>
              <a:t>Number Theory</a:t>
            </a:r>
          </a:p>
          <a:p>
            <a:r>
              <a:rPr lang="en-US" dirty="0" smtClean="0">
                <a:solidFill>
                  <a:schemeClr val="accent1"/>
                </a:solidFill>
              </a:rPr>
              <a:t>Eudoxe’s theory of irrational numbers</a:t>
            </a:r>
          </a:p>
          <a:p>
            <a:r>
              <a:rPr lang="en-US" dirty="0" smtClean="0">
                <a:solidFill>
                  <a:schemeClr val="accent3"/>
                </a:solidFill>
              </a:rPr>
              <a:t>Solid Geometry</a:t>
            </a:r>
          </a:p>
          <a:p>
            <a:r>
              <a:rPr lang="en-US" dirty="0" smtClean="0">
                <a:solidFill>
                  <a:schemeClr val="accent6"/>
                </a:solidFill>
              </a:rPr>
              <a:t>Properties of five regular polyhedrons</a:t>
            </a:r>
          </a:p>
        </p:txBody>
      </p:sp>
      <p:sp>
        <p:nvSpPr>
          <p:cNvPr id="10" name="TextBox 9"/>
          <p:cNvSpPr txBox="1"/>
          <p:nvPr/>
        </p:nvSpPr>
        <p:spPr>
          <a:xfrm>
            <a:off x="381000" y="914400"/>
            <a:ext cx="3962399" cy="461665"/>
          </a:xfrm>
          <a:prstGeom prst="rect">
            <a:avLst/>
          </a:prstGeom>
          <a:noFill/>
        </p:spPr>
        <p:txBody>
          <a:bodyPr wrap="square" rtlCol="0">
            <a:spAutoFit/>
          </a:bodyPr>
          <a:lstStyle/>
          <a:p>
            <a:r>
              <a:rPr lang="en-US" sz="2400" dirty="0" smtClean="0">
                <a:solidFill>
                  <a:schemeClr val="accent2"/>
                </a:solidFill>
              </a:rPr>
              <a:t>The “Father of Geometry”</a:t>
            </a:r>
            <a:endParaRPr lang="en-US" sz="2400" dirty="0">
              <a:solidFill>
                <a:schemeClr val="accent2"/>
              </a:solidFill>
            </a:endParaRPr>
          </a:p>
        </p:txBody>
      </p:sp>
      <p:pic>
        <p:nvPicPr>
          <p:cNvPr id="11" name="Picture 10" descr="225px-Euklid-von-Alexandria_1.jpg"/>
          <p:cNvPicPr>
            <a:picLocks noChangeAspect="1"/>
          </p:cNvPicPr>
          <p:nvPr/>
        </p:nvPicPr>
        <p:blipFill>
          <a:blip r:embed="rId2"/>
          <a:stretch>
            <a:fillRect/>
          </a:stretch>
        </p:blipFill>
        <p:spPr>
          <a:xfrm>
            <a:off x="381000" y="1828800"/>
            <a:ext cx="3428999" cy="406907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0"/>
            <a:ext cx="8229600" cy="1143000"/>
          </a:xfrm>
        </p:spPr>
        <p:txBody>
          <a:bodyPr/>
          <a:lstStyle/>
          <a:p>
            <a:r>
              <a:rPr lang="en-US" dirty="0" smtClean="0">
                <a:solidFill>
                  <a:schemeClr val="accent6">
                    <a:lumMod val="75000"/>
                  </a:schemeClr>
                </a:solidFill>
              </a:rPr>
              <a:t>Sir Isaac Newton</a:t>
            </a:r>
            <a:endParaRPr lang="en-US" dirty="0">
              <a:solidFill>
                <a:schemeClr val="accent6">
                  <a:lumMod val="75000"/>
                </a:schemeClr>
              </a:solidFill>
            </a:endParaRPr>
          </a:p>
        </p:txBody>
      </p:sp>
      <p:pic>
        <p:nvPicPr>
          <p:cNvPr id="13" name="Picture 12" descr="images-6.jpeg"/>
          <p:cNvPicPr>
            <a:picLocks noChangeAspect="1"/>
          </p:cNvPicPr>
          <p:nvPr/>
        </p:nvPicPr>
        <p:blipFill>
          <a:blip r:embed="rId2"/>
          <a:stretch>
            <a:fillRect/>
          </a:stretch>
        </p:blipFill>
        <p:spPr>
          <a:xfrm>
            <a:off x="2877081" y="1143000"/>
            <a:ext cx="3295119" cy="4114800"/>
          </a:xfrm>
          <a:prstGeom prst="rect">
            <a:avLst/>
          </a:prstGeom>
        </p:spPr>
      </p:pic>
      <p:sp>
        <p:nvSpPr>
          <p:cNvPr id="14" name="TextBox 13"/>
          <p:cNvSpPr txBox="1"/>
          <p:nvPr/>
        </p:nvSpPr>
        <p:spPr>
          <a:xfrm>
            <a:off x="6172200" y="1143000"/>
            <a:ext cx="3352800" cy="3693319"/>
          </a:xfrm>
          <a:prstGeom prst="rect">
            <a:avLst/>
          </a:prstGeom>
          <a:noFill/>
        </p:spPr>
        <p:txBody>
          <a:bodyPr wrap="square" rtlCol="0">
            <a:spAutoFit/>
          </a:bodyPr>
          <a:lstStyle/>
          <a:p>
            <a:r>
              <a:rPr lang="en-US" sz="2400" dirty="0" smtClean="0">
                <a:solidFill>
                  <a:schemeClr val="tx2">
                    <a:lumMod val="60000"/>
                    <a:lumOff val="40000"/>
                  </a:schemeClr>
                </a:solidFill>
              </a:rPr>
              <a:t>*Sir Isaac Newton developed simple methods for:</a:t>
            </a:r>
          </a:p>
          <a:p>
            <a:endParaRPr lang="en-US" sz="2400" dirty="0" smtClean="0">
              <a:solidFill>
                <a:schemeClr val="tx2">
                  <a:lumMod val="60000"/>
                  <a:lumOff val="40000"/>
                </a:schemeClr>
              </a:solidFill>
            </a:endParaRPr>
          </a:p>
          <a:p>
            <a:r>
              <a:rPr lang="en-US" sz="2400" dirty="0" smtClean="0">
                <a:solidFill>
                  <a:schemeClr val="tx2">
                    <a:lumMod val="60000"/>
                    <a:lumOff val="40000"/>
                  </a:schemeClr>
                </a:solidFill>
              </a:rPr>
              <a:t>-finding areas</a:t>
            </a:r>
          </a:p>
          <a:p>
            <a:endParaRPr lang="en-US" sz="2400" dirty="0" smtClean="0">
              <a:solidFill>
                <a:schemeClr val="tx2">
                  <a:lumMod val="60000"/>
                  <a:lumOff val="40000"/>
                </a:schemeClr>
              </a:solidFill>
            </a:endParaRPr>
          </a:p>
          <a:p>
            <a:r>
              <a:rPr lang="en-US" sz="2400" dirty="0" smtClean="0">
                <a:solidFill>
                  <a:schemeClr val="tx2">
                    <a:lumMod val="60000"/>
                    <a:lumOff val="40000"/>
                  </a:schemeClr>
                </a:solidFill>
              </a:rPr>
              <a:t>-lengths of curves</a:t>
            </a:r>
          </a:p>
          <a:p>
            <a:endParaRPr lang="en-US" sz="2400" dirty="0" smtClean="0">
              <a:solidFill>
                <a:schemeClr val="tx2">
                  <a:lumMod val="60000"/>
                  <a:lumOff val="40000"/>
                </a:schemeClr>
              </a:solidFill>
            </a:endParaRPr>
          </a:p>
          <a:p>
            <a:r>
              <a:rPr lang="en-US" sz="2400" dirty="0" smtClean="0">
                <a:solidFill>
                  <a:schemeClr val="tx2">
                    <a:lumMod val="60000"/>
                    <a:lumOff val="40000"/>
                  </a:schemeClr>
                </a:solidFill>
              </a:rPr>
              <a:t>-maxima and minima</a:t>
            </a:r>
          </a:p>
          <a:p>
            <a:endParaRPr lang="en-US" dirty="0"/>
          </a:p>
        </p:txBody>
      </p:sp>
      <p:sp>
        <p:nvSpPr>
          <p:cNvPr id="15" name="TextBox 14"/>
          <p:cNvSpPr txBox="1"/>
          <p:nvPr/>
        </p:nvSpPr>
        <p:spPr>
          <a:xfrm>
            <a:off x="457200" y="5257800"/>
            <a:ext cx="7391400" cy="1384995"/>
          </a:xfrm>
          <a:prstGeom prst="rect">
            <a:avLst/>
          </a:prstGeom>
          <a:noFill/>
        </p:spPr>
        <p:txBody>
          <a:bodyPr wrap="square" rtlCol="0">
            <a:spAutoFit/>
          </a:bodyPr>
          <a:lstStyle/>
          <a:p>
            <a:r>
              <a:rPr lang="en-US" sz="2800" dirty="0" smtClean="0">
                <a:solidFill>
                  <a:schemeClr val="accent2">
                    <a:lumMod val="75000"/>
                  </a:schemeClr>
                </a:solidFill>
              </a:rPr>
              <a:t>He is credited with the development of a potent problem solving and analysis tool in pure mathematics and physics.</a:t>
            </a:r>
            <a:endParaRPr lang="en-US" sz="2800" dirty="0">
              <a:solidFill>
                <a:schemeClr val="accent2">
                  <a:lumMod val="75000"/>
                </a:schemeClr>
              </a:solidFill>
            </a:endParaRPr>
          </a:p>
        </p:txBody>
      </p:sp>
      <p:sp>
        <p:nvSpPr>
          <p:cNvPr id="17" name="TextBox 16"/>
          <p:cNvSpPr txBox="1"/>
          <p:nvPr/>
        </p:nvSpPr>
        <p:spPr>
          <a:xfrm>
            <a:off x="0" y="1666220"/>
            <a:ext cx="2648481" cy="3170099"/>
          </a:xfrm>
          <a:prstGeom prst="rect">
            <a:avLst/>
          </a:prstGeom>
          <a:noFill/>
        </p:spPr>
        <p:txBody>
          <a:bodyPr wrap="square" rtlCol="0">
            <a:spAutoFit/>
          </a:bodyPr>
          <a:lstStyle/>
          <a:p>
            <a:r>
              <a:rPr lang="en-US" sz="2000" dirty="0" smtClean="0">
                <a:solidFill>
                  <a:schemeClr val="accent3">
                    <a:lumMod val="75000"/>
                  </a:schemeClr>
                </a:solidFill>
              </a:rPr>
              <a:t>-He created the basis for elementary and integral calculus.</a:t>
            </a:r>
          </a:p>
          <a:p>
            <a:endParaRPr lang="en-US" sz="2000" dirty="0" smtClean="0">
              <a:solidFill>
                <a:schemeClr val="accent3">
                  <a:lumMod val="75000"/>
                </a:schemeClr>
              </a:solidFill>
            </a:endParaRPr>
          </a:p>
          <a:p>
            <a:r>
              <a:rPr lang="en-US" sz="2000" dirty="0" smtClean="0">
                <a:solidFill>
                  <a:schemeClr val="accent3">
                    <a:lumMod val="75000"/>
                  </a:schemeClr>
                </a:solidFill>
              </a:rPr>
              <a:t>-He also came up with the idea that  the integration of a function is the opposite procedure of its differentiation.</a:t>
            </a:r>
            <a:endParaRPr lang="en-US" sz="2000" dirty="0">
              <a:solidFill>
                <a:schemeClr val="accent3">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274638"/>
            <a:ext cx="8229600" cy="1143000"/>
          </a:xfrm>
        </p:spPr>
        <p:txBody>
          <a:bodyPr/>
          <a:lstStyle/>
          <a:p>
            <a:r>
              <a:rPr lang="en-US" dirty="0" smtClean="0">
                <a:solidFill>
                  <a:schemeClr val="accent3"/>
                </a:solidFill>
              </a:rPr>
              <a:t>Pythagoras</a:t>
            </a:r>
            <a:endParaRPr lang="en-US" dirty="0">
              <a:solidFill>
                <a:schemeClr val="accent3"/>
              </a:solidFill>
            </a:endParaRPr>
          </a:p>
        </p:txBody>
      </p:sp>
      <p:sp>
        <p:nvSpPr>
          <p:cNvPr id="7" name="Content Placeholder 6"/>
          <p:cNvSpPr>
            <a:spLocks noGrp="1"/>
          </p:cNvSpPr>
          <p:nvPr>
            <p:ph sz="half" idx="2"/>
          </p:nvPr>
        </p:nvSpPr>
        <p:spPr>
          <a:xfrm>
            <a:off x="4495800" y="2332037"/>
            <a:ext cx="4038600" cy="4525963"/>
          </a:xfrm>
        </p:spPr>
        <p:txBody>
          <a:bodyPr>
            <a:normAutofit fontScale="70000" lnSpcReduction="20000"/>
          </a:bodyPr>
          <a:lstStyle/>
          <a:p>
            <a:r>
              <a:rPr lang="en-US" dirty="0" smtClean="0">
                <a:solidFill>
                  <a:schemeClr val="accent5"/>
                </a:solidFill>
              </a:rPr>
              <a:t>He observed mathematics, music and astronomy and concluded that “all things were numbers”.</a:t>
            </a:r>
          </a:p>
          <a:p>
            <a:r>
              <a:rPr lang="en-US" dirty="0" smtClean="0">
                <a:solidFill>
                  <a:schemeClr val="accent5"/>
                </a:solidFill>
              </a:rPr>
              <a:t>He is credited with the Pythagorean Theorem.</a:t>
            </a:r>
          </a:p>
          <a:p>
            <a:r>
              <a:rPr lang="en-US" dirty="0" smtClean="0">
                <a:solidFill>
                  <a:schemeClr val="accent5"/>
                </a:solidFill>
              </a:rPr>
              <a:t>He came up with the idea that vibrating strings make harmonious tones if the ratios of the length of the strings are whole numbers.</a:t>
            </a:r>
          </a:p>
          <a:p>
            <a:r>
              <a:rPr lang="en-US" dirty="0" smtClean="0">
                <a:solidFill>
                  <a:schemeClr val="accent5"/>
                </a:solidFill>
              </a:rPr>
              <a:t>His followers, Pythagoreans,  discovered that the diagonal of a square was not an integral multiple of its side.  This discovery led to proof of the existence of irrational numbers.</a:t>
            </a:r>
            <a:endParaRPr lang="en-US" dirty="0">
              <a:solidFill>
                <a:schemeClr val="accent5"/>
              </a:solidFill>
            </a:endParaRPr>
          </a:p>
        </p:txBody>
      </p:sp>
      <p:pic>
        <p:nvPicPr>
          <p:cNvPr id="10" name="Content Placeholder 9" descr="images-2.jpeg"/>
          <p:cNvPicPr>
            <a:picLocks noGrp="1" noChangeAspect="1"/>
          </p:cNvPicPr>
          <p:nvPr>
            <p:ph sz="half" idx="1"/>
          </p:nvPr>
        </p:nvPicPr>
        <p:blipFill>
          <a:blip r:embed="rId2"/>
          <a:srcRect l="-13601" r="-13601"/>
          <a:stretch>
            <a:fillRect/>
          </a:stretch>
        </p:blipFill>
        <p:spPr/>
      </p:pic>
      <p:pic>
        <p:nvPicPr>
          <p:cNvPr id="11" name="Picture 10" descr="images-7.jpeg"/>
          <p:cNvPicPr>
            <a:picLocks noChangeAspect="1"/>
          </p:cNvPicPr>
          <p:nvPr/>
        </p:nvPicPr>
        <p:blipFill>
          <a:blip r:embed="rId3"/>
          <a:stretch>
            <a:fillRect/>
          </a:stretch>
        </p:blipFill>
        <p:spPr>
          <a:xfrm>
            <a:off x="5321300" y="0"/>
            <a:ext cx="3365500" cy="2413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 name="Title 37"/>
          <p:cNvSpPr>
            <a:spLocks noGrp="1"/>
          </p:cNvSpPr>
          <p:nvPr>
            <p:ph type="title"/>
          </p:nvPr>
        </p:nvSpPr>
        <p:spPr>
          <a:xfrm>
            <a:off x="228600" y="272256"/>
            <a:ext cx="4983479" cy="1711325"/>
          </a:xfrm>
        </p:spPr>
        <p:txBody>
          <a:bodyPr>
            <a:normAutofit/>
          </a:bodyPr>
          <a:lstStyle/>
          <a:p>
            <a:r>
              <a:rPr lang="en-US" dirty="0" smtClean="0">
                <a:solidFill>
                  <a:schemeClr val="accent1"/>
                </a:solidFill>
              </a:rPr>
              <a:t>Blaise Pascal</a:t>
            </a:r>
            <a:r>
              <a:rPr lang="en-US" dirty="0" smtClean="0"/>
              <a:t>			        </a:t>
            </a:r>
            <a:br>
              <a:rPr lang="en-US" dirty="0" smtClean="0"/>
            </a:br>
            <a:r>
              <a:rPr lang="en-US" sz="2400" dirty="0" smtClean="0">
                <a:solidFill>
                  <a:schemeClr val="accent3">
                    <a:lumMod val="75000"/>
                  </a:schemeClr>
                </a:solidFill>
              </a:rPr>
              <a:t>1623-1662</a:t>
            </a:r>
            <a:endParaRPr lang="en-US" sz="2400" dirty="0">
              <a:solidFill>
                <a:schemeClr val="accent3">
                  <a:lumMod val="75000"/>
                </a:schemeClr>
              </a:solidFill>
            </a:endParaRPr>
          </a:p>
        </p:txBody>
      </p:sp>
      <p:sp>
        <p:nvSpPr>
          <p:cNvPr id="41" name="Content Placeholder 40"/>
          <p:cNvSpPr>
            <a:spLocks noGrp="1"/>
          </p:cNvSpPr>
          <p:nvPr>
            <p:ph sz="half" idx="17"/>
          </p:nvPr>
        </p:nvSpPr>
        <p:spPr>
          <a:xfrm>
            <a:off x="502920" y="1983581"/>
            <a:ext cx="3657413" cy="2738438"/>
          </a:xfrm>
        </p:spPr>
        <p:txBody>
          <a:bodyPr/>
          <a:lstStyle/>
          <a:p>
            <a:r>
              <a:rPr lang="en-US" dirty="0" smtClean="0">
                <a:solidFill>
                  <a:schemeClr val="accent2"/>
                </a:solidFill>
              </a:rPr>
              <a:t>He is best known for his triangle, which is rightly called Pascal’s Triangle.  Pascal’s Triangle is a triangular expression of binomial coefficients.</a:t>
            </a:r>
            <a:endParaRPr lang="en-US" dirty="0">
              <a:solidFill>
                <a:schemeClr val="accent2"/>
              </a:solidFill>
            </a:endParaRPr>
          </a:p>
        </p:txBody>
      </p:sp>
      <p:pic>
        <p:nvPicPr>
          <p:cNvPr id="43" name="Content Placeholder 42" descr="540px-Pascal's_triangle_5.svg.png"/>
          <p:cNvPicPr>
            <a:picLocks noGrp="1" noChangeAspect="1"/>
          </p:cNvPicPr>
          <p:nvPr>
            <p:ph sz="half" idx="18"/>
          </p:nvPr>
        </p:nvPicPr>
        <p:blipFill>
          <a:blip r:embed="rId2"/>
          <a:srcRect l="-17033" r="-17033"/>
          <a:stretch>
            <a:fillRect/>
          </a:stretch>
        </p:blipFill>
        <p:spPr>
          <a:xfrm>
            <a:off x="752662" y="3352800"/>
            <a:ext cx="3657413" cy="1965960"/>
          </a:xfrm>
        </p:spPr>
      </p:pic>
      <p:sp>
        <p:nvSpPr>
          <p:cNvPr id="39" name="Content Placeholder 38"/>
          <p:cNvSpPr>
            <a:spLocks noGrp="1"/>
          </p:cNvSpPr>
          <p:nvPr>
            <p:ph sz="half" idx="1"/>
          </p:nvPr>
        </p:nvSpPr>
        <p:spPr>
          <a:xfrm>
            <a:off x="4410075" y="2819401"/>
            <a:ext cx="3657600" cy="1132522"/>
          </a:xfrm>
        </p:spPr>
        <p:txBody>
          <a:bodyPr>
            <a:normAutofit lnSpcReduction="10000"/>
          </a:bodyPr>
          <a:lstStyle/>
          <a:p>
            <a:r>
              <a:rPr lang="en-US" dirty="0" smtClean="0">
                <a:solidFill>
                  <a:schemeClr val="accent2"/>
                </a:solidFill>
              </a:rPr>
              <a:t>In 1645 he invented the first calculating machine which had the ability to calculate computations.</a:t>
            </a:r>
            <a:endParaRPr lang="en-US" dirty="0">
              <a:solidFill>
                <a:schemeClr val="accent2"/>
              </a:solidFill>
            </a:endParaRPr>
          </a:p>
        </p:txBody>
      </p:sp>
      <p:pic>
        <p:nvPicPr>
          <p:cNvPr id="44" name="Content Placeholder 43" descr="200px-Blaise_pascal.jpg"/>
          <p:cNvPicPr>
            <a:picLocks noGrp="1" noChangeAspect="1"/>
          </p:cNvPicPr>
          <p:nvPr>
            <p:ph sz="half" idx="16"/>
          </p:nvPr>
        </p:nvPicPr>
        <p:blipFill>
          <a:blip r:embed="rId3"/>
          <a:srcRect l="-47241" r="-47241"/>
          <a:stretch>
            <a:fillRect/>
          </a:stretch>
        </p:blipFill>
        <p:spPr>
          <a:xfrm>
            <a:off x="3162738" y="272256"/>
            <a:ext cx="4098682" cy="2544765"/>
          </a:xfrm>
        </p:spPr>
      </p:pic>
      <p:sp>
        <p:nvSpPr>
          <p:cNvPr id="45" name="TextBox 44"/>
          <p:cNvSpPr txBox="1"/>
          <p:nvPr/>
        </p:nvSpPr>
        <p:spPr>
          <a:xfrm>
            <a:off x="228600" y="5669260"/>
            <a:ext cx="4495800" cy="1200329"/>
          </a:xfrm>
          <a:prstGeom prst="rect">
            <a:avLst/>
          </a:prstGeom>
          <a:noFill/>
        </p:spPr>
        <p:txBody>
          <a:bodyPr wrap="square" rtlCol="0">
            <a:spAutoFit/>
          </a:bodyPr>
          <a:lstStyle/>
          <a:p>
            <a:r>
              <a:rPr lang="en-US" dirty="0" smtClean="0"/>
              <a:t>* </a:t>
            </a:r>
            <a:r>
              <a:rPr lang="en-US" dirty="0" smtClean="0">
                <a:solidFill>
                  <a:schemeClr val="accent2"/>
                </a:solidFill>
              </a:rPr>
              <a:t>When studying the mathematics of fluid at rest, or hydrostatics, his work led to the invention of the syringe and the hydraulic press.</a:t>
            </a:r>
            <a:endParaRPr lang="en-US" dirty="0">
              <a:solidFill>
                <a:schemeClr val="accent2"/>
              </a:solidFill>
            </a:endParaRPr>
          </a:p>
        </p:txBody>
      </p:sp>
      <p:pic>
        <p:nvPicPr>
          <p:cNvPr id="46" name="Picture 45" descr="images.jpeg"/>
          <p:cNvPicPr>
            <a:picLocks noChangeAspect="1"/>
          </p:cNvPicPr>
          <p:nvPr/>
        </p:nvPicPr>
        <p:blipFill>
          <a:blip r:embed="rId4"/>
          <a:stretch>
            <a:fillRect/>
          </a:stretch>
        </p:blipFill>
        <p:spPr>
          <a:xfrm>
            <a:off x="4778375" y="3951923"/>
            <a:ext cx="3289300" cy="2463800"/>
          </a:xfrm>
          <a:prstGeom prst="rect">
            <a:avLst/>
          </a:prstGeom>
        </p:spPr>
      </p:pic>
      <p:sp>
        <p:nvSpPr>
          <p:cNvPr id="48" name="TextBox 47"/>
          <p:cNvSpPr txBox="1"/>
          <p:nvPr/>
        </p:nvSpPr>
        <p:spPr>
          <a:xfrm>
            <a:off x="6858000" y="274636"/>
            <a:ext cx="1676400" cy="2031325"/>
          </a:xfrm>
          <a:prstGeom prst="rect">
            <a:avLst/>
          </a:prstGeom>
          <a:noFill/>
        </p:spPr>
        <p:txBody>
          <a:bodyPr wrap="square" rtlCol="0">
            <a:spAutoFit/>
          </a:bodyPr>
          <a:lstStyle/>
          <a:p>
            <a:r>
              <a:rPr lang="en-US" dirty="0" smtClean="0">
                <a:solidFill>
                  <a:schemeClr val="accent6">
                    <a:lumMod val="75000"/>
                  </a:schemeClr>
                </a:solidFill>
              </a:rPr>
              <a:t>*Later in his life, he became involved in gambling and found a sudden interest in probability.</a:t>
            </a:r>
            <a:endParaRPr lang="en-US" dirty="0">
              <a:solidFill>
                <a:schemeClr val="accent6">
                  <a:lumMod val="7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dirty="0" smtClean="0">
                <a:solidFill>
                  <a:schemeClr val="accent2"/>
                </a:solidFill>
              </a:rPr>
              <a:t>Aryabhatta 476-550 A.D.</a:t>
            </a:r>
            <a:endParaRPr lang="en-US" dirty="0">
              <a:solidFill>
                <a:schemeClr val="accent2"/>
              </a:solidFill>
            </a:endParaRPr>
          </a:p>
        </p:txBody>
      </p:sp>
      <p:sp>
        <p:nvSpPr>
          <p:cNvPr id="12" name="Content Placeholder 11"/>
          <p:cNvSpPr>
            <a:spLocks noGrp="1"/>
          </p:cNvSpPr>
          <p:nvPr>
            <p:ph sz="half" idx="17"/>
          </p:nvPr>
        </p:nvSpPr>
        <p:spPr/>
        <p:txBody>
          <a:bodyPr>
            <a:normAutofit/>
          </a:bodyPr>
          <a:lstStyle/>
          <a:p>
            <a:r>
              <a:rPr lang="en-US" sz="2400" dirty="0" smtClean="0">
                <a:solidFill>
                  <a:schemeClr val="accent5"/>
                </a:solidFill>
              </a:rPr>
              <a:t>He found the approximate value of Pi</a:t>
            </a:r>
          </a:p>
          <a:p>
            <a:r>
              <a:rPr lang="en-US" sz="2400" dirty="0" smtClean="0">
                <a:solidFill>
                  <a:schemeClr val="accent5"/>
                </a:solidFill>
              </a:rPr>
              <a:t>He also discovered that Pi is irrational</a:t>
            </a:r>
            <a:endParaRPr lang="en-US" sz="2400" dirty="0">
              <a:solidFill>
                <a:schemeClr val="accent5"/>
              </a:solidFill>
            </a:endParaRPr>
          </a:p>
        </p:txBody>
      </p:sp>
      <p:pic>
        <p:nvPicPr>
          <p:cNvPr id="15" name="Content Placeholder 14" descr="images-4.jpeg"/>
          <p:cNvPicPr>
            <a:picLocks noGrp="1" noChangeAspect="1"/>
          </p:cNvPicPr>
          <p:nvPr>
            <p:ph sz="half" idx="18"/>
          </p:nvPr>
        </p:nvPicPr>
        <p:blipFill>
          <a:blip r:embed="rId2"/>
          <a:srcRect l="-20059" r="-20059"/>
          <a:stretch>
            <a:fillRect/>
          </a:stretch>
        </p:blipFill>
        <p:spPr/>
      </p:pic>
      <p:pic>
        <p:nvPicPr>
          <p:cNvPr id="14" name="Content Placeholder 13" descr="images-5.jpeg"/>
          <p:cNvPicPr>
            <a:picLocks noGrp="1" noChangeAspect="1"/>
          </p:cNvPicPr>
          <p:nvPr>
            <p:ph sz="half" idx="1"/>
          </p:nvPr>
        </p:nvPicPr>
        <p:blipFill>
          <a:blip r:embed="rId3"/>
          <a:srcRect l="-83145" r="-83145"/>
          <a:stretch>
            <a:fillRect/>
          </a:stretch>
        </p:blipFill>
        <p:spPr>
          <a:xfrm>
            <a:off x="3276600" y="1417638"/>
            <a:ext cx="6181725" cy="2534285"/>
          </a:xfrm>
        </p:spPr>
      </p:pic>
      <p:sp>
        <p:nvSpPr>
          <p:cNvPr id="11" name="Content Placeholder 10"/>
          <p:cNvSpPr>
            <a:spLocks noGrp="1"/>
          </p:cNvSpPr>
          <p:nvPr>
            <p:ph sz="half" idx="16"/>
          </p:nvPr>
        </p:nvSpPr>
        <p:spPr/>
        <p:txBody>
          <a:bodyPr>
            <a:noAutofit/>
          </a:bodyPr>
          <a:lstStyle/>
          <a:p>
            <a:r>
              <a:rPr lang="en-US" dirty="0" smtClean="0">
                <a:solidFill>
                  <a:schemeClr val="accent3">
                    <a:lumMod val="75000"/>
                  </a:schemeClr>
                </a:solidFill>
              </a:rPr>
              <a:t>He was ahead of his time.</a:t>
            </a:r>
          </a:p>
          <a:p>
            <a:r>
              <a:rPr lang="en-US" dirty="0" smtClean="0">
                <a:solidFill>
                  <a:schemeClr val="accent3">
                    <a:lumMod val="75000"/>
                  </a:schemeClr>
                </a:solidFill>
              </a:rPr>
              <a:t>He mentions the formula to calculate the value of a triangle, which wasn’t discovered until much later.</a:t>
            </a:r>
          </a:p>
          <a:p>
            <a:r>
              <a:rPr lang="en-US" dirty="0" smtClean="0">
                <a:solidFill>
                  <a:schemeClr val="accent3">
                    <a:lumMod val="75000"/>
                  </a:schemeClr>
                </a:solidFill>
              </a:rPr>
              <a:t>He was also already aware that the earth spins on an axis.</a:t>
            </a:r>
          </a:p>
          <a:p>
            <a:r>
              <a:rPr lang="en-US" dirty="0" smtClean="0">
                <a:solidFill>
                  <a:schemeClr val="accent3">
                    <a:lumMod val="75000"/>
                  </a:schemeClr>
                </a:solidFill>
              </a:rPr>
              <a:t>He could explain the planets movements.</a:t>
            </a:r>
            <a:endParaRPr lang="en-US" dirty="0">
              <a:solidFill>
                <a:schemeClr val="accent3">
                  <a:lumMod val="7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74638"/>
            <a:ext cx="8229600" cy="1143000"/>
          </a:xfrm>
        </p:spPr>
        <p:txBody>
          <a:bodyPr>
            <a:normAutofit/>
          </a:bodyPr>
          <a:lstStyle/>
          <a:p>
            <a:r>
              <a:rPr lang="en-US" sz="4800" dirty="0" smtClean="0">
                <a:solidFill>
                  <a:schemeClr val="accent2">
                    <a:lumMod val="75000"/>
                  </a:schemeClr>
                </a:solidFill>
              </a:rPr>
              <a:t>Ramanujam</a:t>
            </a:r>
            <a:endParaRPr lang="en-US" sz="4800" dirty="0">
              <a:solidFill>
                <a:schemeClr val="accent2">
                  <a:lumMod val="75000"/>
                </a:schemeClr>
              </a:solidFill>
            </a:endParaRPr>
          </a:p>
        </p:txBody>
      </p:sp>
      <p:sp>
        <p:nvSpPr>
          <p:cNvPr id="3" name="TextBox 2"/>
          <p:cNvSpPr txBox="1"/>
          <p:nvPr/>
        </p:nvSpPr>
        <p:spPr>
          <a:xfrm>
            <a:off x="457200" y="2426017"/>
            <a:ext cx="4572000" cy="4431983"/>
          </a:xfrm>
          <a:prstGeom prst="rect">
            <a:avLst/>
          </a:prstGeom>
          <a:noFill/>
        </p:spPr>
        <p:txBody>
          <a:bodyPr wrap="square" rtlCol="0">
            <a:spAutoFit/>
          </a:bodyPr>
          <a:lstStyle/>
          <a:p>
            <a:r>
              <a:rPr lang="en-US" sz="2400" dirty="0" smtClean="0">
                <a:solidFill>
                  <a:schemeClr val="tx2">
                    <a:lumMod val="75000"/>
                  </a:schemeClr>
                </a:solidFill>
              </a:rPr>
              <a:t>Ramanujam was one of India’s greatest mathematicians.</a:t>
            </a:r>
          </a:p>
          <a:p>
            <a:endParaRPr lang="en-US" sz="2400" dirty="0" smtClean="0">
              <a:solidFill>
                <a:schemeClr val="tx2">
                  <a:lumMod val="75000"/>
                </a:schemeClr>
              </a:solidFill>
            </a:endParaRPr>
          </a:p>
          <a:p>
            <a:r>
              <a:rPr lang="en-US" sz="2400" dirty="0" smtClean="0">
                <a:solidFill>
                  <a:schemeClr val="tx2">
                    <a:lumMod val="75000"/>
                  </a:schemeClr>
                </a:solidFill>
              </a:rPr>
              <a:t>-He did work with Elliptic Functions, continued fractions, and infinite series.</a:t>
            </a:r>
          </a:p>
          <a:p>
            <a:endParaRPr lang="en-US" sz="2400" dirty="0" smtClean="0">
              <a:solidFill>
                <a:schemeClr val="tx2">
                  <a:lumMod val="75000"/>
                </a:schemeClr>
              </a:solidFill>
            </a:endParaRPr>
          </a:p>
          <a:p>
            <a:r>
              <a:rPr lang="en-US" sz="2400" dirty="0" smtClean="0">
                <a:solidFill>
                  <a:schemeClr val="tx2">
                    <a:lumMod val="75000"/>
                  </a:schemeClr>
                </a:solidFill>
              </a:rPr>
              <a:t>-He taught himself how to do mathematics using a book called; </a:t>
            </a:r>
            <a:r>
              <a:rPr lang="en-US" sz="2400" i="1" dirty="0" smtClean="0">
                <a:solidFill>
                  <a:schemeClr val="tx2">
                    <a:lumMod val="75000"/>
                  </a:schemeClr>
                </a:solidFill>
              </a:rPr>
              <a:t>Synopsis of elementary results in pure mathematics.</a:t>
            </a:r>
          </a:p>
          <a:p>
            <a:endParaRPr lang="en-US" dirty="0"/>
          </a:p>
        </p:txBody>
      </p:sp>
      <p:pic>
        <p:nvPicPr>
          <p:cNvPr id="4" name="Picture 3" descr="images-8.jpeg"/>
          <p:cNvPicPr>
            <a:picLocks noChangeAspect="1"/>
          </p:cNvPicPr>
          <p:nvPr/>
        </p:nvPicPr>
        <p:blipFill>
          <a:blip r:embed="rId2"/>
          <a:stretch>
            <a:fillRect/>
          </a:stretch>
        </p:blipFill>
        <p:spPr>
          <a:xfrm>
            <a:off x="457200" y="152717"/>
            <a:ext cx="3568700" cy="2273300"/>
          </a:xfrm>
          <a:prstGeom prst="rect">
            <a:avLst/>
          </a:prstGeom>
        </p:spPr>
      </p:pic>
      <p:pic>
        <p:nvPicPr>
          <p:cNvPr id="5" name="Picture 4" descr="ramanujam.gif"/>
          <p:cNvPicPr>
            <a:picLocks noChangeAspect="1"/>
          </p:cNvPicPr>
          <p:nvPr/>
        </p:nvPicPr>
        <p:blipFill>
          <a:blip r:embed="rId3"/>
          <a:stretch>
            <a:fillRect/>
          </a:stretch>
        </p:blipFill>
        <p:spPr>
          <a:xfrm>
            <a:off x="5029200" y="1905000"/>
            <a:ext cx="3403600" cy="41021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665</TotalTime>
  <Words>904</Words>
  <Application>Microsoft Macintosh PowerPoint</Application>
  <PresentationFormat>On-screen Show (4:3)</PresentationFormat>
  <Paragraphs>103</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Office Theme</vt:lpstr>
      <vt:lpstr>The History of Mathematics </vt:lpstr>
      <vt:lpstr>Noted Mathematicians</vt:lpstr>
      <vt:lpstr>Archimedes</vt:lpstr>
      <vt:lpstr>Euclid</vt:lpstr>
      <vt:lpstr>Sir Isaac Newton</vt:lpstr>
      <vt:lpstr>Pythagoras</vt:lpstr>
      <vt:lpstr>Blaise Pascal            1623-1662</vt:lpstr>
      <vt:lpstr>Aryabhatta 476-550 A.D.</vt:lpstr>
      <vt:lpstr>Ramanujam</vt:lpstr>
      <vt:lpstr>Mathematics and the World </vt:lpstr>
      <vt:lpstr>Mesopotamia</vt:lpstr>
      <vt:lpstr>Egypt</vt:lpstr>
      <vt:lpstr>Greek and Hellenistic</vt:lpstr>
      <vt:lpstr>China</vt:lpstr>
      <vt:lpstr>India</vt:lpstr>
      <vt:lpstr>Islamic World</vt:lpstr>
    </vt:vector>
  </TitlesOfParts>
  <Company>Grand Rapids Community College</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Mathematics </dc:title>
  <dc:creator>Molly Hanson</dc:creator>
  <cp:lastModifiedBy>Molly Hanson</cp:lastModifiedBy>
  <cp:revision>4</cp:revision>
  <dcterms:created xsi:type="dcterms:W3CDTF">2010-11-28T18:10:51Z</dcterms:created>
  <dcterms:modified xsi:type="dcterms:W3CDTF">2010-11-29T05:16:10Z</dcterms:modified>
</cp:coreProperties>
</file>